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6858000" cy="9144000"/>
  <p:embeddedFontLst>
    <p:embeddedFont>
      <p:font typeface="Merriweather Sans"/>
      <p:regular r:id="rId37"/>
      <p:bold r:id="rId38"/>
      <p:italic r:id="rId39"/>
      <p:boldItalic r:id="rId40"/>
    </p:embeddedFont>
    <p:embeddedFont>
      <p:font typeface="Book Antiqua"/>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5" roundtripDataSignature="AMtx7mjEY+D2zSp1WocCQpoIer7j4ldz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Sans-boldItalic.fntdata"/><Relationship Id="rId20" Type="http://schemas.openxmlformats.org/officeDocument/2006/relationships/slide" Target="slides/slide15.xml"/><Relationship Id="rId42" Type="http://schemas.openxmlformats.org/officeDocument/2006/relationships/font" Target="fonts/BookAntiqua-bold.fntdata"/><Relationship Id="rId41" Type="http://schemas.openxmlformats.org/officeDocument/2006/relationships/font" Target="fonts/BookAntiqua-regular.fntdata"/><Relationship Id="rId22" Type="http://schemas.openxmlformats.org/officeDocument/2006/relationships/slide" Target="slides/slide17.xml"/><Relationship Id="rId44" Type="http://schemas.openxmlformats.org/officeDocument/2006/relationships/font" Target="fonts/BookAntiqua-boldItalic.fntdata"/><Relationship Id="rId21" Type="http://schemas.openxmlformats.org/officeDocument/2006/relationships/slide" Target="slides/slide16.xml"/><Relationship Id="rId43" Type="http://schemas.openxmlformats.org/officeDocument/2006/relationships/font" Target="fonts/BookAntiqua-italic.fntdata"/><Relationship Id="rId24" Type="http://schemas.openxmlformats.org/officeDocument/2006/relationships/slide" Target="slides/slide19.xml"/><Relationship Id="rId23" Type="http://schemas.openxmlformats.org/officeDocument/2006/relationships/slide" Target="slides/slide18.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erriweather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MerriweatherSans-italic.fntdata"/><Relationship Id="rId16" Type="http://schemas.openxmlformats.org/officeDocument/2006/relationships/slide" Target="slides/slide11.xml"/><Relationship Id="rId38" Type="http://schemas.openxmlformats.org/officeDocument/2006/relationships/font" Target="fonts/Merriweather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1pPr>
            <a:lvl2pPr indent="-228600" lvl="1" marL="914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3pPr>
            <a:lvl4pPr indent="-228600" lvl="3" marL="1828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4pPr>
            <a:lvl5pPr indent="-228600" lvl="4" marL="22860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5pPr>
            <a:lvl6pPr indent="-228600" lvl="5" marL="27432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6pPr>
            <a:lvl7pPr indent="-228600" lvl="6" marL="32004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7pPr>
            <a:lvl8pPr indent="-228600" lvl="7" marL="36576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8pPr>
            <a:lvl9pPr indent="-228600" lvl="8" marL="4114800" marR="0" rtl="0" algn="l">
              <a:lnSpc>
                <a:spcPct val="100000"/>
              </a:lnSpc>
              <a:spcBef>
                <a:spcPts val="0"/>
              </a:spcBef>
              <a:spcAft>
                <a:spcPts val="0"/>
              </a:spcAft>
              <a:buClr>
                <a:srgbClr val="000000"/>
              </a:buClr>
              <a:buSzPts val="1400"/>
              <a:buFont typeface="Arial"/>
              <a:buNone/>
              <a:defRPr b="0" i="0" sz="2200" u="none" cap="none" strike="noStrike">
                <a:solidFill>
                  <a:srgbClr val="000000"/>
                </a:solidFill>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 name="Google Shape;91;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7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7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7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7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8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0" name="Google Shape;350;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8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7" name="Google Shape;357;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9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9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9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9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6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 name="Google Shape;84;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x">
  <p:cSld name="TITLE_AND_BODY">
    <p:bg>
      <p:bgPr>
        <a:solidFill>
          <a:srgbClr val="F4F4F4"/>
        </a:solidFill>
      </p:bgPr>
    </p:bg>
    <p:spTree>
      <p:nvGrpSpPr>
        <p:cNvPr id="9" name="Shape 9"/>
        <p:cNvGrpSpPr/>
        <p:nvPr/>
      </p:nvGrpSpPr>
      <p:grpSpPr>
        <a:xfrm>
          <a:off x="0" y="0"/>
          <a:ext cx="0" cy="0"/>
          <a:chOff x="0" y="0"/>
          <a:chExt cx="0" cy="0"/>
        </a:xfrm>
      </p:grpSpPr>
      <p:sp>
        <p:nvSpPr>
          <p:cNvPr id="10" name="Google Shape;10;p86"/>
          <p:cNvSpPr txBox="1"/>
          <p:nvPr>
            <p:ph idx="12" type="sldNum"/>
          </p:nvPr>
        </p:nvSpPr>
        <p:spPr>
          <a:xfrm>
            <a:off x="6312016" y="5503577"/>
            <a:ext cx="241191" cy="246449"/>
          </a:xfrm>
          <a:prstGeom prst="rect">
            <a:avLst/>
          </a:prstGeom>
          <a:noFill/>
          <a:ln>
            <a:noFill/>
          </a:ln>
        </p:spPr>
        <p:txBody>
          <a:bodyPr anchorCtr="0" anchor="ctr" bIns="34300" lIns="34300" spcFirstLastPara="1" rIns="34300" wrap="square" tIns="34300">
            <a:spAutoFit/>
          </a:bodyPr>
          <a:lstStyle>
            <a:lvl1pPr indent="0" lvl="0"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888888"/>
              </a:buClr>
              <a:buSzPts val="1200"/>
              <a:buFont typeface="Trebuchet MS"/>
              <a:buNone/>
              <a:defRPr b="0" i="0" sz="1200" u="none" cap="none" strike="noStrike">
                <a:solidFill>
                  <a:srgbClr val="8888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solidFill>
                <a:srgbClr val="595959"/>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11" name="Shape 11"/>
        <p:cNvGrpSpPr/>
        <p:nvPr/>
      </p:nvGrpSpPr>
      <p:grpSpPr>
        <a:xfrm>
          <a:off x="0" y="0"/>
          <a:ext cx="0" cy="0"/>
          <a:chOff x="0" y="0"/>
          <a:chExt cx="0" cy="0"/>
        </a:xfrm>
      </p:grpSpPr>
      <p:sp>
        <p:nvSpPr>
          <p:cNvPr id="12" name="Google Shape;12;p87"/>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3" name="Google Shape;13;p87"/>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Clr>
                <a:srgbClr val="595959"/>
              </a:buClr>
              <a:buSzPts val="1800"/>
              <a:buChar char="●"/>
              <a:defRPr/>
            </a:lvl1pPr>
            <a:lvl2pPr indent="-342900" lvl="1" marL="914400" algn="l">
              <a:lnSpc>
                <a:spcPct val="115000"/>
              </a:lnSpc>
              <a:spcBef>
                <a:spcPts val="0"/>
              </a:spcBef>
              <a:spcAft>
                <a:spcPts val="0"/>
              </a:spcAft>
              <a:buClr>
                <a:srgbClr val="595959"/>
              </a:buClr>
              <a:buSzPts val="1800"/>
              <a:buChar char="○"/>
              <a:defRPr/>
            </a:lvl2pPr>
            <a:lvl3pPr indent="-342900" lvl="2" marL="1371600" algn="l">
              <a:lnSpc>
                <a:spcPct val="115000"/>
              </a:lnSpc>
              <a:spcBef>
                <a:spcPts val="0"/>
              </a:spcBef>
              <a:spcAft>
                <a:spcPts val="0"/>
              </a:spcAft>
              <a:buClr>
                <a:srgbClr val="595959"/>
              </a:buClr>
              <a:buSzPts val="1800"/>
              <a:buChar char="■"/>
              <a:defRPr/>
            </a:lvl3pPr>
            <a:lvl4pPr indent="-342900" lvl="3" marL="1828800" algn="l">
              <a:lnSpc>
                <a:spcPct val="115000"/>
              </a:lnSpc>
              <a:spcBef>
                <a:spcPts val="0"/>
              </a:spcBef>
              <a:spcAft>
                <a:spcPts val="0"/>
              </a:spcAft>
              <a:buClr>
                <a:srgbClr val="595959"/>
              </a:buClr>
              <a:buSzPts val="1800"/>
              <a:buChar char="●"/>
              <a:defRPr/>
            </a:lvl4pPr>
            <a:lvl5pPr indent="-342900" lvl="4" marL="2286000" algn="l">
              <a:lnSpc>
                <a:spcPct val="115000"/>
              </a:lnSpc>
              <a:spcBef>
                <a:spcPts val="0"/>
              </a:spcBef>
              <a:spcAft>
                <a:spcPts val="0"/>
              </a:spcAft>
              <a:buClr>
                <a:srgbClr val="595959"/>
              </a:buClr>
              <a:buSzPts val="1800"/>
              <a:buChar char="○"/>
              <a:defRPr/>
            </a:lvl5pPr>
            <a:lvl6pPr indent="-342900" lvl="5" marL="2743200" algn="l">
              <a:lnSpc>
                <a:spcPct val="115000"/>
              </a:lnSpc>
              <a:spcBef>
                <a:spcPts val="0"/>
              </a:spcBef>
              <a:spcAft>
                <a:spcPts val="0"/>
              </a:spcAft>
              <a:buClr>
                <a:srgbClr val="595959"/>
              </a:buClr>
              <a:buSzPts val="1800"/>
              <a:buChar char="●"/>
              <a:defRPr/>
            </a:lvl6pPr>
            <a:lvl7pPr indent="-342900" lvl="6" marL="3200400" algn="l">
              <a:lnSpc>
                <a:spcPct val="115000"/>
              </a:lnSpc>
              <a:spcBef>
                <a:spcPts val="0"/>
              </a:spcBef>
              <a:spcAft>
                <a:spcPts val="0"/>
              </a:spcAft>
              <a:buClr>
                <a:srgbClr val="595959"/>
              </a:buClr>
              <a:buSzPts val="1800"/>
              <a:buChar char="●"/>
              <a:defRPr/>
            </a:lvl7pPr>
            <a:lvl8pPr indent="-342900" lvl="7" marL="3657600" algn="l">
              <a:lnSpc>
                <a:spcPct val="115000"/>
              </a:lnSpc>
              <a:spcBef>
                <a:spcPts val="0"/>
              </a:spcBef>
              <a:spcAft>
                <a:spcPts val="0"/>
              </a:spcAft>
              <a:buClr>
                <a:srgbClr val="595959"/>
              </a:buClr>
              <a:buSzPts val="1800"/>
              <a:buChar char="●"/>
              <a:defRPr/>
            </a:lvl8pPr>
            <a:lvl9pPr indent="-342900" lvl="8" marL="4114800" algn="l">
              <a:lnSpc>
                <a:spcPct val="115000"/>
              </a:lnSpc>
              <a:spcBef>
                <a:spcPts val="0"/>
              </a:spcBef>
              <a:spcAft>
                <a:spcPts val="0"/>
              </a:spcAft>
              <a:buClr>
                <a:srgbClr val="595959"/>
              </a:buClr>
              <a:buSzPts val="1800"/>
              <a:buChar char="●"/>
              <a:defRPr/>
            </a:lvl9pPr>
          </a:lstStyle>
          <a:p/>
        </p:txBody>
      </p:sp>
      <p:sp>
        <p:nvSpPr>
          <p:cNvPr id="14" name="Google Shape;14;p87"/>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5" name="Shape 15"/>
        <p:cNvGrpSpPr/>
        <p:nvPr/>
      </p:nvGrpSpPr>
      <p:grpSpPr>
        <a:xfrm>
          <a:off x="0" y="0"/>
          <a:ext cx="0" cy="0"/>
          <a:chOff x="0" y="0"/>
          <a:chExt cx="0" cy="0"/>
        </a:xfrm>
      </p:grpSpPr>
      <p:sp>
        <p:nvSpPr>
          <p:cNvPr id="16" name="Google Shape;16;p89"/>
          <p:cNvSpPr txBox="1"/>
          <p:nvPr>
            <p:ph idx="12" type="sldNum"/>
          </p:nvPr>
        </p:nvSpPr>
        <p:spPr>
          <a:xfrm>
            <a:off x="8305800" y="6324600"/>
            <a:ext cx="386662" cy="375227"/>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200">
              <a:solidFill>
                <a:srgbClr val="59595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85"/>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600"/>
              <a:buFont typeface="Arial"/>
              <a:buNone/>
              <a:defRPr b="0" i="0" sz="3600" u="none" cap="none" strike="noStrike">
                <a:solidFill>
                  <a:srgbClr val="000000"/>
                </a:solidFill>
                <a:latin typeface="Arial"/>
                <a:ea typeface="Arial"/>
                <a:cs typeface="Arial"/>
                <a:sym typeface="Arial"/>
              </a:defRPr>
            </a:lvl9pPr>
          </a:lstStyle>
          <a:p/>
        </p:txBody>
      </p:sp>
      <p:sp>
        <p:nvSpPr>
          <p:cNvPr id="7" name="Google Shape;7;p85"/>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1pPr>
            <a:lvl2pPr indent="-381000" lvl="1" marL="914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2pPr>
            <a:lvl3pPr indent="-381000" lvl="2" marL="1371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3pPr>
            <a:lvl4pPr indent="-381000" lvl="3" marL="1828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4pPr>
            <a:lvl5pPr indent="-381000" lvl="4" marL="22860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5pPr>
            <a:lvl6pPr indent="-381000" lvl="5" marL="27432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6pPr>
            <a:lvl7pPr indent="-381000" lvl="6" marL="32004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7pPr>
            <a:lvl8pPr indent="-381000" lvl="7" marL="36576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8pPr>
            <a:lvl9pPr indent="-381000" lvl="8" marL="4114800" marR="0" rtl="0" algn="l">
              <a:lnSpc>
                <a:spcPct val="115000"/>
              </a:lnSpc>
              <a:spcBef>
                <a:spcPts val="0"/>
              </a:spcBef>
              <a:spcAft>
                <a:spcPts val="0"/>
              </a:spcAft>
              <a:buClr>
                <a:srgbClr val="595959"/>
              </a:buClr>
              <a:buSzPts val="2400"/>
              <a:buFont typeface="Arial"/>
              <a:buChar char="●"/>
              <a:defRPr b="0" i="0" sz="2400" u="none" cap="none" strike="noStrike">
                <a:solidFill>
                  <a:srgbClr val="595959"/>
                </a:solidFill>
                <a:latin typeface="Arial"/>
                <a:ea typeface="Arial"/>
                <a:cs typeface="Arial"/>
                <a:sym typeface="Arial"/>
              </a:defRPr>
            </a:lvl9pPr>
          </a:lstStyle>
          <a:p/>
        </p:txBody>
      </p:sp>
      <p:sp>
        <p:nvSpPr>
          <p:cNvPr id="8" name="Google Shape;8;p85"/>
          <p:cNvSpPr txBox="1"/>
          <p:nvPr>
            <p:ph idx="12" type="sldNum"/>
          </p:nvPr>
        </p:nvSpPr>
        <p:spPr>
          <a:xfrm>
            <a:off x="8656106" y="5539438"/>
            <a:ext cx="365058" cy="355657"/>
          </a:xfrm>
          <a:prstGeom prst="rect">
            <a:avLst/>
          </a:prstGeom>
          <a:noFill/>
          <a:ln>
            <a:noFill/>
          </a:ln>
        </p:spPr>
        <p:txBody>
          <a:bodyPr anchorCtr="0" anchor="ctr" bIns="91400" lIns="91400" spcFirstLastPara="1" rIns="91400" wrap="square" tIns="91400">
            <a:spAutoFit/>
          </a:bodyPr>
          <a:lstStyle>
            <a:lvl1pPr indent="0" lvl="0"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595959"/>
              </a:buClr>
              <a:buSzPts val="1200"/>
              <a:buFont typeface="Arial"/>
              <a:buNone/>
              <a:defRPr b="0" i="0" sz="12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grpSp>
        <p:nvGrpSpPr>
          <p:cNvPr id="21" name="Google Shape;21;p1"/>
          <p:cNvGrpSpPr/>
          <p:nvPr/>
        </p:nvGrpSpPr>
        <p:grpSpPr>
          <a:xfrm>
            <a:off x="-289262" y="10925"/>
            <a:ext cx="2343619" cy="6836139"/>
            <a:chOff x="0" y="-1"/>
            <a:chExt cx="2343617" cy="6836138"/>
          </a:xfrm>
        </p:grpSpPr>
        <p:sp>
          <p:nvSpPr>
            <p:cNvPr id="22" name="Google Shape;22;p1"/>
            <p:cNvSpPr/>
            <p:nvPr/>
          </p:nvSpPr>
          <p:spPr>
            <a:xfrm>
              <a:off x="0" y="-1"/>
              <a:ext cx="2343612" cy="6836138"/>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Georgia"/>
                <a:buNone/>
              </a:pPr>
              <a:r>
                <a:t/>
              </a:r>
              <a:endParaRPr b="1" i="0" sz="1800" u="none" cap="none" strike="noStrike">
                <a:solidFill>
                  <a:srgbClr val="FFFFFF"/>
                </a:solidFill>
                <a:latin typeface="Georgia"/>
                <a:ea typeface="Georgia"/>
                <a:cs typeface="Georgia"/>
                <a:sym typeface="Georgia"/>
              </a:endParaRPr>
            </a:p>
          </p:txBody>
        </p:sp>
        <p:sp>
          <p:nvSpPr>
            <p:cNvPr id="23" name="Google Shape;23;p1"/>
            <p:cNvSpPr txBox="1"/>
            <p:nvPr/>
          </p:nvSpPr>
          <p:spPr>
            <a:xfrm>
              <a:off x="0" y="2413942"/>
              <a:ext cx="2343617" cy="2008262"/>
            </a:xfrm>
            <a:prstGeom prst="rect">
              <a:avLst/>
            </a:prstGeom>
            <a:noFill/>
            <a:ln>
              <a:noFill/>
            </a:ln>
          </p:spPr>
          <p:txBody>
            <a:bodyPr anchorCtr="0" anchor="ctr" bIns="34300" lIns="34300" spcFirstLastPara="1" rIns="34300" wrap="square" tIns="34300">
              <a:sp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Georgia"/>
                  <a:ea typeface="Georgia"/>
                  <a:cs typeface="Georgia"/>
                  <a:sym typeface="Georgia"/>
                </a:rPr>
                <a:t>Казахский национальный университет имени аль-Фараби</a:t>
              </a:r>
              <a:endParaRPr/>
            </a:p>
            <a:p>
              <a:pPr indent="0" lvl="0" marL="0" marR="0" rtl="0" algn="ctr">
                <a:lnSpc>
                  <a:spcPct val="100000"/>
                </a:lnSpc>
                <a:spcBef>
                  <a:spcPts val="0"/>
                </a:spcBef>
                <a:spcAft>
                  <a:spcPts val="0"/>
                </a:spcAft>
                <a:buNone/>
              </a:pPr>
              <a:r>
                <a:rPr b="1" i="0" lang="en-US" sz="1800" u="none" cap="none" strike="noStrike">
                  <a:solidFill>
                    <a:srgbClr val="FFFFFF"/>
                  </a:solidFill>
                  <a:latin typeface="Georgia"/>
                  <a:ea typeface="Georgia"/>
                  <a:cs typeface="Georgia"/>
                  <a:sym typeface="Georgia"/>
                </a:rPr>
                <a:t>Высшая школа медицины</a:t>
              </a:r>
              <a:endParaRPr b="0" i="0" sz="1400" u="none" cap="none" strike="noStrike">
                <a:solidFill>
                  <a:srgbClr val="000000"/>
                </a:solidFill>
                <a:latin typeface="Arial"/>
                <a:ea typeface="Arial"/>
                <a:cs typeface="Arial"/>
                <a:sym typeface="Arial"/>
              </a:endParaRPr>
            </a:p>
          </p:txBody>
        </p:sp>
      </p:grpSp>
      <p:cxnSp>
        <p:nvCxnSpPr>
          <p:cNvPr id="24" name="Google Shape;24;p1"/>
          <p:cNvCxnSpPr/>
          <p:nvPr/>
        </p:nvCxnSpPr>
        <p:spPr>
          <a:xfrm>
            <a:off x="-5" y="2456434"/>
            <a:ext cx="9153547" cy="1"/>
          </a:xfrm>
          <a:prstGeom prst="straightConnector1">
            <a:avLst/>
          </a:prstGeom>
          <a:noFill/>
          <a:ln cap="flat" cmpd="sng" w="9525">
            <a:solidFill>
              <a:srgbClr val="B7B7B7">
                <a:alpha val="49411"/>
              </a:srgbClr>
            </a:solidFill>
            <a:prstDash val="solid"/>
            <a:round/>
            <a:headEnd len="sm" w="sm" type="none"/>
            <a:tailEnd len="sm" w="sm" type="none"/>
          </a:ln>
        </p:spPr>
      </p:cxnSp>
      <p:sp>
        <p:nvSpPr>
          <p:cNvPr id="25" name="Google Shape;25;p1"/>
          <p:cNvSpPr txBox="1"/>
          <p:nvPr/>
        </p:nvSpPr>
        <p:spPr>
          <a:xfrm>
            <a:off x="2166496" y="2829229"/>
            <a:ext cx="6874896" cy="615553"/>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None/>
            </a:pPr>
            <a:r>
              <a:rPr lang="en-US" sz="4000">
                <a:solidFill>
                  <a:srgbClr val="002060"/>
                </a:solidFill>
                <a:latin typeface="Georgia"/>
                <a:ea typeface="Georgia"/>
                <a:cs typeface="Georgia"/>
                <a:sym typeface="Georgia"/>
              </a:rPr>
              <a:t>Қышқыл сілтілік баланс</a:t>
            </a:r>
            <a:endParaRPr b="0" i="0" sz="1100" u="none" cap="none" strike="noStrike">
              <a:solidFill>
                <a:srgbClr val="002060"/>
              </a:solidFill>
              <a:latin typeface="Georgia"/>
              <a:ea typeface="Georgia"/>
              <a:cs typeface="Georgia"/>
              <a:sym typeface="Georgia"/>
            </a:endParaRPr>
          </a:p>
        </p:txBody>
      </p:sp>
      <p:pic>
        <p:nvPicPr>
          <p:cNvPr descr="image1.png" id="26" name="Google Shape;26;p1"/>
          <p:cNvPicPr preferRelativeResize="0"/>
          <p:nvPr/>
        </p:nvPicPr>
        <p:blipFill rotWithShape="1">
          <a:blip r:embed="rId3">
            <a:alphaModFix/>
          </a:blip>
          <a:srcRect b="0" l="0" r="0" t="0"/>
          <a:stretch/>
        </p:blipFill>
        <p:spPr>
          <a:xfrm>
            <a:off x="383102" y="1215423"/>
            <a:ext cx="1227553" cy="10698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300"/>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7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94" name="Google Shape;94;p71"/>
          <p:cNvSpPr txBox="1"/>
          <p:nvPr>
            <p:ph idx="4294967295" type="title"/>
          </p:nvPr>
        </p:nvSpPr>
        <p:spPr>
          <a:xfrm>
            <a:off x="-1" y="380999"/>
            <a:ext cx="9144002"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pH Бүйректік реттелуі</a:t>
            </a:r>
            <a:endParaRPr/>
          </a:p>
        </p:txBody>
      </p:sp>
      <p:sp>
        <p:nvSpPr>
          <p:cNvPr id="95" name="Google Shape;95;p71"/>
          <p:cNvSpPr txBox="1"/>
          <p:nvPr>
            <p:ph idx="4294967295" type="body"/>
          </p:nvPr>
        </p:nvSpPr>
        <p:spPr>
          <a:xfrm>
            <a:off x="419100" y="1438175"/>
            <a:ext cx="8305800" cy="5267400"/>
          </a:xfrm>
          <a:prstGeom prst="rect">
            <a:avLst/>
          </a:prstGeom>
          <a:noFill/>
          <a:ln>
            <a:noFill/>
          </a:ln>
        </p:spPr>
        <p:txBody>
          <a:bodyPr anchorCtr="0" anchor="t" bIns="45700" lIns="45700" spcFirstLastPara="1" rIns="45700" wrap="square" tIns="45700">
            <a:normAutofit/>
          </a:bodyPr>
          <a:lstStyle/>
          <a:p>
            <a:pPr indent="-323850" lvl="0" marL="342900" rtl="0" algn="l">
              <a:lnSpc>
                <a:spcPct val="100000"/>
              </a:lnSpc>
              <a:spcBef>
                <a:spcPts val="0"/>
              </a:spcBef>
              <a:spcAft>
                <a:spcPts val="0"/>
              </a:spcAft>
              <a:buClr>
                <a:srgbClr val="000000"/>
              </a:buClr>
              <a:buSzPts val="2500"/>
              <a:buChar char="•"/>
            </a:pPr>
            <a:r>
              <a:rPr lang="en-US" sz="2500">
                <a:solidFill>
                  <a:srgbClr val="000000"/>
                </a:solidFill>
              </a:rPr>
              <a:t>бүйрек тыныс алу жүйесіне немесе химиялық буферлерге қарағанда қышқылды немесе сілтіні бейтараптандырады</a:t>
            </a:r>
            <a:endParaRPr sz="2500">
              <a:solidFill>
                <a:srgbClr val="000000"/>
              </a:solidFill>
            </a:endParaRPr>
          </a:p>
          <a:p>
            <a:pPr indent="-323850" lvl="0" marL="342900" rtl="0" algn="l">
              <a:lnSpc>
                <a:spcPct val="100000"/>
              </a:lnSpc>
              <a:spcBef>
                <a:spcPts val="0"/>
              </a:spcBef>
              <a:spcAft>
                <a:spcPts val="0"/>
              </a:spcAft>
              <a:buClr>
                <a:srgbClr val="000000"/>
              </a:buClr>
              <a:buSzPts val="2500"/>
              <a:buChar char="•"/>
            </a:pPr>
            <a:r>
              <a:rPr lang="en-US" sz="2500">
                <a:solidFill>
                  <a:srgbClr val="000000"/>
                </a:solidFill>
              </a:rPr>
              <a:t>бүйрек түтікшелері H + түтікшелі сұйықтыққа шығарады</a:t>
            </a:r>
            <a:endParaRPr sz="2500">
              <a:solidFill>
                <a:srgbClr val="000000"/>
              </a:solidFill>
            </a:endParaRPr>
          </a:p>
          <a:p>
            <a:pPr indent="-323850" lvl="0" marL="342900" rtl="0" algn="l">
              <a:lnSpc>
                <a:spcPct val="100000"/>
              </a:lnSpc>
              <a:spcBef>
                <a:spcPts val="0"/>
              </a:spcBef>
              <a:spcAft>
                <a:spcPts val="0"/>
              </a:spcAft>
              <a:buClr>
                <a:srgbClr val="000000"/>
              </a:buClr>
              <a:buSzPts val="2500"/>
              <a:buChar char="•"/>
            </a:pPr>
            <a:r>
              <a:rPr lang="en-US" sz="2500">
                <a:solidFill>
                  <a:srgbClr val="000000"/>
                </a:solidFill>
              </a:rPr>
              <a:t>- көпшілігі бикарбонат, аммиак және фосфат буферлерімен байланысады</a:t>
            </a:r>
            <a:endParaRPr sz="2500">
              <a:solidFill>
                <a:srgbClr val="000000"/>
              </a:solidFill>
            </a:endParaRPr>
          </a:p>
          <a:p>
            <a:pPr indent="-323850" lvl="0" marL="342900" rtl="0" algn="l">
              <a:lnSpc>
                <a:spcPct val="100000"/>
              </a:lnSpc>
              <a:spcBef>
                <a:spcPts val="0"/>
              </a:spcBef>
              <a:spcAft>
                <a:spcPts val="0"/>
              </a:spcAft>
              <a:buClr>
                <a:srgbClr val="000000"/>
              </a:buClr>
              <a:buSzPts val="2500"/>
              <a:buChar char="•"/>
            </a:pPr>
            <a:r>
              <a:rPr lang="en-US" sz="2500">
                <a:solidFill>
                  <a:srgbClr val="000000"/>
                </a:solidFill>
              </a:rPr>
              <a:t>байланысты және бос H + несеппен шығарылады, іс жүзінде H + денеден шығарылады</a:t>
            </a:r>
            <a:endParaRPr sz="2500">
              <a:solidFill>
                <a:srgbClr val="000000"/>
              </a:solidFill>
            </a:endParaRPr>
          </a:p>
          <a:p>
            <a:pPr indent="-323850" lvl="0" marL="342900" rtl="0" algn="l">
              <a:lnSpc>
                <a:spcPct val="100000"/>
              </a:lnSpc>
              <a:spcBef>
                <a:spcPts val="0"/>
              </a:spcBef>
              <a:spcAft>
                <a:spcPts val="0"/>
              </a:spcAft>
              <a:buClr>
                <a:srgbClr val="000000"/>
              </a:buClr>
              <a:buSzPts val="2500"/>
              <a:buChar char="•"/>
            </a:pPr>
            <a:r>
              <a:rPr lang="en-US" sz="2500">
                <a:solidFill>
                  <a:srgbClr val="000000"/>
                </a:solidFill>
              </a:rPr>
              <a:t>басқа буферлік жүйелер оның концентрациясын басқа химиялық заттармен байланыстыру арқылы ғана төмендетеді</a:t>
            </a:r>
            <a:endParaRPr sz="25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sal25693_24_10" id="100" name="Google Shape;100;p72"/>
          <p:cNvPicPr preferRelativeResize="0"/>
          <p:nvPr/>
        </p:nvPicPr>
        <p:blipFill rotWithShape="1">
          <a:blip r:embed="rId3">
            <a:alphaModFix/>
          </a:blip>
          <a:srcRect b="0" l="0" r="0" t="0"/>
          <a:stretch/>
        </p:blipFill>
        <p:spPr>
          <a:xfrm>
            <a:off x="228600" y="1277937"/>
            <a:ext cx="8686800" cy="5165726"/>
          </a:xfrm>
          <a:prstGeom prst="rect">
            <a:avLst/>
          </a:prstGeom>
          <a:noFill/>
          <a:ln>
            <a:noFill/>
          </a:ln>
        </p:spPr>
      </p:pic>
      <p:sp>
        <p:nvSpPr>
          <p:cNvPr id="101" name="Google Shape;101;p72"/>
          <p:cNvSpPr txBox="1"/>
          <p:nvPr>
            <p:ph idx="4294967295" type="title"/>
          </p:nvPr>
        </p:nvSpPr>
        <p:spPr>
          <a:xfrm>
            <a:off x="0" y="279650"/>
            <a:ext cx="9144000" cy="5634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000"/>
              <a:buNone/>
            </a:pPr>
            <a:r>
              <a:rPr b="1" lang="en-US" sz="4000"/>
              <a:t>H + </a:t>
            </a:r>
            <a:r>
              <a:rPr b="1" lang="en-US" sz="4000"/>
              <a:t>Бүйректегі Секреция және экскреция</a:t>
            </a:r>
            <a:endParaRPr/>
          </a:p>
        </p:txBody>
      </p:sp>
      <p:sp>
        <p:nvSpPr>
          <p:cNvPr id="102" name="Google Shape;102;p72"/>
          <p:cNvSpPr txBox="1"/>
          <p:nvPr/>
        </p:nvSpPr>
        <p:spPr>
          <a:xfrm>
            <a:off x="3609657" y="6278562"/>
            <a:ext cx="21183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24.10</a:t>
            </a:r>
            <a:endParaRPr b="0" i="0" sz="1400" u="none" cap="none" strike="noStrike">
              <a:solidFill>
                <a:srgbClr val="000000"/>
              </a:solidFill>
              <a:latin typeface="Arial"/>
              <a:ea typeface="Arial"/>
              <a:cs typeface="Arial"/>
              <a:sym typeface="Arial"/>
            </a:endParaRPr>
          </a:p>
        </p:txBody>
      </p:sp>
      <p:sp>
        <p:nvSpPr>
          <p:cNvPr id="103" name="Google Shape;103;p72"/>
          <p:cNvSpPr txBox="1"/>
          <p:nvPr/>
        </p:nvSpPr>
        <p:spPr>
          <a:xfrm>
            <a:off x="4327525" y="2322512"/>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72"/>
          <p:cNvSpPr txBox="1"/>
          <p:nvPr/>
        </p:nvSpPr>
        <p:spPr>
          <a:xfrm>
            <a:off x="7304087" y="2528887"/>
            <a:ext cx="18213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5" name="Google Shape;105;p72"/>
          <p:cNvSpPr txBox="1"/>
          <p:nvPr/>
        </p:nvSpPr>
        <p:spPr>
          <a:xfrm>
            <a:off x="7886700" y="2281237"/>
            <a:ext cx="406020"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NaHCO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06" name="Google Shape;106;p72"/>
          <p:cNvSpPr txBox="1"/>
          <p:nvPr/>
        </p:nvSpPr>
        <p:spPr>
          <a:xfrm>
            <a:off x="7867650" y="2670175"/>
            <a:ext cx="276143"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07" name="Google Shape;107;p72"/>
          <p:cNvSpPr txBox="1"/>
          <p:nvPr/>
        </p:nvSpPr>
        <p:spPr>
          <a:xfrm>
            <a:off x="8186737" y="261620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8" name="Google Shape;108;p72"/>
          <p:cNvSpPr txBox="1"/>
          <p:nvPr/>
        </p:nvSpPr>
        <p:spPr>
          <a:xfrm>
            <a:off x="5073650" y="2525712"/>
            <a:ext cx="18213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9" name="Google Shape;109;p72"/>
          <p:cNvSpPr txBox="1"/>
          <p:nvPr/>
        </p:nvSpPr>
        <p:spPr>
          <a:xfrm>
            <a:off x="7375525" y="3706812"/>
            <a:ext cx="23281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CAH</a:t>
            </a:r>
            <a:endParaRPr b="0" i="0" sz="1400" u="none" cap="none" strike="noStrike">
              <a:solidFill>
                <a:srgbClr val="000000"/>
              </a:solidFill>
              <a:latin typeface="Arial"/>
              <a:ea typeface="Arial"/>
              <a:cs typeface="Arial"/>
              <a:sym typeface="Arial"/>
            </a:endParaRPr>
          </a:p>
        </p:txBody>
      </p:sp>
      <p:sp>
        <p:nvSpPr>
          <p:cNvPr id="110" name="Google Shape;110;p72"/>
          <p:cNvSpPr txBox="1"/>
          <p:nvPr/>
        </p:nvSpPr>
        <p:spPr>
          <a:xfrm>
            <a:off x="7861300" y="4806950"/>
            <a:ext cx="27240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Urine</a:t>
            </a:r>
            <a:endParaRPr b="0" i="0" sz="1400" u="none" cap="none" strike="noStrike">
              <a:solidFill>
                <a:srgbClr val="000000"/>
              </a:solidFill>
              <a:latin typeface="Arial"/>
              <a:ea typeface="Arial"/>
              <a:cs typeface="Arial"/>
              <a:sym typeface="Arial"/>
            </a:endParaRPr>
          </a:p>
        </p:txBody>
      </p:sp>
      <p:sp>
        <p:nvSpPr>
          <p:cNvPr id="111" name="Google Shape;111;p72"/>
          <p:cNvSpPr txBox="1"/>
          <p:nvPr/>
        </p:nvSpPr>
        <p:spPr>
          <a:xfrm>
            <a:off x="4937125" y="3716337"/>
            <a:ext cx="23281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CAH</a:t>
            </a:r>
            <a:endParaRPr b="0" i="0" sz="1400" u="none" cap="none" strike="noStrike">
              <a:solidFill>
                <a:srgbClr val="000000"/>
              </a:solidFill>
              <a:latin typeface="Arial"/>
              <a:ea typeface="Arial"/>
              <a:cs typeface="Arial"/>
              <a:sym typeface="Arial"/>
            </a:endParaRPr>
          </a:p>
        </p:txBody>
      </p:sp>
      <p:sp>
        <p:nvSpPr>
          <p:cNvPr id="112" name="Google Shape;112;p72"/>
          <p:cNvSpPr txBox="1"/>
          <p:nvPr/>
        </p:nvSpPr>
        <p:spPr>
          <a:xfrm>
            <a:off x="4794250" y="4338637"/>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13" name="Google Shape;113;p72"/>
          <p:cNvSpPr txBox="1"/>
          <p:nvPr/>
        </p:nvSpPr>
        <p:spPr>
          <a:xfrm>
            <a:off x="4144962" y="5464175"/>
            <a:ext cx="94426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Aerobic respiration</a:t>
            </a:r>
            <a:endParaRPr b="0" i="0" sz="1400" u="none" cap="none" strike="noStrike">
              <a:solidFill>
                <a:srgbClr val="000000"/>
              </a:solidFill>
              <a:latin typeface="Arial"/>
              <a:ea typeface="Arial"/>
              <a:cs typeface="Arial"/>
              <a:sym typeface="Arial"/>
            </a:endParaRPr>
          </a:p>
        </p:txBody>
      </p:sp>
      <p:sp>
        <p:nvSpPr>
          <p:cNvPr id="114" name="Google Shape;114;p72"/>
          <p:cNvSpPr txBox="1"/>
          <p:nvPr/>
        </p:nvSpPr>
        <p:spPr>
          <a:xfrm>
            <a:off x="3122612" y="2546350"/>
            <a:ext cx="182134"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5" name="Google Shape;115;p72"/>
          <p:cNvSpPr txBox="1"/>
          <p:nvPr/>
        </p:nvSpPr>
        <p:spPr>
          <a:xfrm>
            <a:off x="4432300" y="2762250"/>
            <a:ext cx="276143"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16" name="Google Shape;116;p72"/>
          <p:cNvSpPr txBox="1"/>
          <p:nvPr/>
        </p:nvSpPr>
        <p:spPr>
          <a:xfrm>
            <a:off x="4767262" y="27447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7" name="Google Shape;117;p72"/>
          <p:cNvSpPr txBox="1"/>
          <p:nvPr/>
        </p:nvSpPr>
        <p:spPr>
          <a:xfrm>
            <a:off x="4856162" y="27447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8" name="Google Shape;118;p72"/>
          <p:cNvSpPr txBox="1"/>
          <p:nvPr/>
        </p:nvSpPr>
        <p:spPr>
          <a:xfrm>
            <a:off x="3335337" y="4375150"/>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19" name="Google Shape;119;p72"/>
          <p:cNvSpPr txBox="1"/>
          <p:nvPr/>
        </p:nvSpPr>
        <p:spPr>
          <a:xfrm>
            <a:off x="3357562" y="27447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0" name="Google Shape;120;p72"/>
          <p:cNvSpPr txBox="1"/>
          <p:nvPr/>
        </p:nvSpPr>
        <p:spPr>
          <a:xfrm>
            <a:off x="2998787" y="3543300"/>
            <a:ext cx="313813"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21" name="Google Shape;121;p72"/>
          <p:cNvSpPr txBox="1"/>
          <p:nvPr/>
        </p:nvSpPr>
        <p:spPr>
          <a:xfrm>
            <a:off x="7637462" y="3360737"/>
            <a:ext cx="313813"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22" name="Google Shape;122;p72"/>
          <p:cNvSpPr txBox="1"/>
          <p:nvPr/>
        </p:nvSpPr>
        <p:spPr>
          <a:xfrm>
            <a:off x="7367587" y="4021137"/>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123" name="Google Shape;123;p72"/>
          <p:cNvSpPr txBox="1"/>
          <p:nvPr/>
        </p:nvSpPr>
        <p:spPr>
          <a:xfrm>
            <a:off x="7583487" y="5281612"/>
            <a:ext cx="40769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Antiport</a:t>
            </a:r>
            <a:endParaRPr b="0" i="0" sz="1400" u="none" cap="none" strike="noStrike">
              <a:solidFill>
                <a:srgbClr val="000000"/>
              </a:solidFill>
              <a:latin typeface="Arial"/>
              <a:ea typeface="Arial"/>
              <a:cs typeface="Arial"/>
              <a:sym typeface="Arial"/>
            </a:endParaRPr>
          </a:p>
        </p:txBody>
      </p:sp>
      <p:sp>
        <p:nvSpPr>
          <p:cNvPr id="124" name="Google Shape;124;p72"/>
          <p:cNvSpPr txBox="1"/>
          <p:nvPr/>
        </p:nvSpPr>
        <p:spPr>
          <a:xfrm>
            <a:off x="7583487" y="5532437"/>
            <a:ext cx="977752"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Diffusion through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membrane channel</a:t>
            </a:r>
            <a:endParaRPr b="0" i="0" sz="1400" u="none" cap="none" strike="noStrike">
              <a:solidFill>
                <a:srgbClr val="000000"/>
              </a:solidFill>
              <a:latin typeface="Arial"/>
              <a:ea typeface="Arial"/>
              <a:cs typeface="Arial"/>
              <a:sym typeface="Arial"/>
            </a:endParaRPr>
          </a:p>
        </p:txBody>
      </p:sp>
      <p:sp>
        <p:nvSpPr>
          <p:cNvPr id="125" name="Google Shape;125;p72"/>
          <p:cNvSpPr txBox="1"/>
          <p:nvPr/>
        </p:nvSpPr>
        <p:spPr>
          <a:xfrm>
            <a:off x="7583487" y="5867400"/>
            <a:ext cx="1073647"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Diffusion through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membrane lipid</a:t>
            </a:r>
            <a:endParaRPr b="0" i="0" sz="1400" u="none" cap="none" strike="noStrike">
              <a:solidFill>
                <a:srgbClr val="000000"/>
              </a:solidFill>
              <a:latin typeface="Arial"/>
              <a:ea typeface="Arial"/>
              <a:cs typeface="Arial"/>
              <a:sym typeface="Arial"/>
            </a:endParaRPr>
          </a:p>
        </p:txBody>
      </p:sp>
      <p:sp>
        <p:nvSpPr>
          <p:cNvPr id="126" name="Google Shape;126;p72"/>
          <p:cNvSpPr txBox="1"/>
          <p:nvPr/>
        </p:nvSpPr>
        <p:spPr>
          <a:xfrm>
            <a:off x="7273925" y="5081587"/>
            <a:ext cx="19908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Key</a:t>
            </a:r>
            <a:endParaRPr b="0" i="0" sz="1400" u="none" cap="none" strike="noStrike">
              <a:solidFill>
                <a:srgbClr val="000000"/>
              </a:solidFill>
              <a:latin typeface="Arial"/>
              <a:ea typeface="Arial"/>
              <a:cs typeface="Arial"/>
              <a:sym typeface="Arial"/>
            </a:endParaRPr>
          </a:p>
        </p:txBody>
      </p:sp>
      <p:sp>
        <p:nvSpPr>
          <p:cNvPr id="127" name="Google Shape;127;p72"/>
          <p:cNvSpPr txBox="1"/>
          <p:nvPr/>
        </p:nvSpPr>
        <p:spPr>
          <a:xfrm>
            <a:off x="7451725" y="4202112"/>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28" name="Google Shape;128;p72"/>
          <p:cNvSpPr txBox="1"/>
          <p:nvPr/>
        </p:nvSpPr>
        <p:spPr>
          <a:xfrm>
            <a:off x="7424737" y="4354512"/>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29" name="Google Shape;129;p72"/>
          <p:cNvSpPr txBox="1"/>
          <p:nvPr/>
        </p:nvSpPr>
        <p:spPr>
          <a:xfrm>
            <a:off x="2997200" y="4125912"/>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30" name="Google Shape;130;p72"/>
          <p:cNvSpPr txBox="1"/>
          <p:nvPr/>
        </p:nvSpPr>
        <p:spPr>
          <a:xfrm>
            <a:off x="3248025" y="322897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31" name="Google Shape;131;p72"/>
          <p:cNvSpPr txBox="1"/>
          <p:nvPr/>
        </p:nvSpPr>
        <p:spPr>
          <a:xfrm>
            <a:off x="3367087" y="24018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132" name="Google Shape;132;p72"/>
          <p:cNvSpPr txBox="1"/>
          <p:nvPr/>
        </p:nvSpPr>
        <p:spPr>
          <a:xfrm>
            <a:off x="4695825" y="303053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133" name="Google Shape;133;p72"/>
          <p:cNvSpPr txBox="1"/>
          <p:nvPr/>
        </p:nvSpPr>
        <p:spPr>
          <a:xfrm>
            <a:off x="7196137" y="371316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134" name="Google Shape;134;p72"/>
          <p:cNvSpPr txBox="1"/>
          <p:nvPr/>
        </p:nvSpPr>
        <p:spPr>
          <a:xfrm>
            <a:off x="7646987" y="455771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11</a:t>
            </a:r>
            <a:endParaRPr b="0" i="0" sz="1400" u="none" cap="none" strike="noStrike">
              <a:solidFill>
                <a:srgbClr val="000000"/>
              </a:solidFill>
              <a:latin typeface="Arial"/>
              <a:ea typeface="Arial"/>
              <a:cs typeface="Arial"/>
              <a:sym typeface="Arial"/>
            </a:endParaRPr>
          </a:p>
        </p:txBody>
      </p:sp>
      <p:sp>
        <p:nvSpPr>
          <p:cNvPr id="135" name="Google Shape;135;p72"/>
          <p:cNvSpPr txBox="1"/>
          <p:nvPr/>
        </p:nvSpPr>
        <p:spPr>
          <a:xfrm>
            <a:off x="7115175" y="290195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36" name="Google Shape;136;p72"/>
          <p:cNvSpPr txBox="1"/>
          <p:nvPr/>
        </p:nvSpPr>
        <p:spPr>
          <a:xfrm>
            <a:off x="7951787" y="208756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137" name="Google Shape;137;p72"/>
          <p:cNvSpPr txBox="1"/>
          <p:nvPr/>
        </p:nvSpPr>
        <p:spPr>
          <a:xfrm>
            <a:off x="7958137" y="314642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138" name="Google Shape;138;p72"/>
          <p:cNvSpPr txBox="1"/>
          <p:nvPr/>
        </p:nvSpPr>
        <p:spPr>
          <a:xfrm>
            <a:off x="4705350" y="3725862"/>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39" name="Google Shape;139;p72"/>
          <p:cNvSpPr txBox="1"/>
          <p:nvPr/>
        </p:nvSpPr>
        <p:spPr>
          <a:xfrm>
            <a:off x="4711700" y="421005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0" name="Google Shape;140;p72"/>
          <p:cNvSpPr txBox="1"/>
          <p:nvPr/>
        </p:nvSpPr>
        <p:spPr>
          <a:xfrm>
            <a:off x="292100" y="1316037"/>
            <a:ext cx="127000"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41" name="Google Shape;141;p72"/>
          <p:cNvSpPr txBox="1"/>
          <p:nvPr/>
        </p:nvSpPr>
        <p:spPr>
          <a:xfrm>
            <a:off x="534825" y="1164450"/>
            <a:ext cx="2089200" cy="26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a:t>
            </a:r>
            <a:r>
              <a:rPr b="1" baseline="30000" i="0" lang="en-US" sz="800" u="none" cap="none" strike="noStrike">
                <a:solidFill>
                  <a:srgbClr val="000000"/>
                </a:solidFill>
                <a:latin typeface="Arial"/>
                <a:ea typeface="Arial"/>
                <a:cs typeface="Arial"/>
                <a:sym typeface="Arial"/>
              </a:rPr>
              <a:t>+</a:t>
            </a:r>
            <a:r>
              <a:rPr b="1" i="0" lang="en-US" sz="2000" u="none" cap="none" strike="noStrike">
                <a:solidFill>
                  <a:srgbClr val="000000"/>
                </a:solidFill>
                <a:latin typeface="Arial"/>
                <a:ea typeface="Arial"/>
                <a:cs typeface="Arial"/>
                <a:sym typeface="Arial"/>
              </a:rPr>
              <a:t> </a:t>
            </a:r>
            <a:r>
              <a:rPr b="1" i="0" lang="en-US" sz="900" u="none" cap="none" strike="noStrike">
                <a:solidFill>
                  <a:srgbClr val="000000"/>
                </a:solidFill>
                <a:latin typeface="Arial"/>
                <a:ea typeface="Arial"/>
                <a:cs typeface="Arial"/>
                <a:sym typeface="Arial"/>
              </a:rPr>
              <a:t>қандағы HCO3 –тен реакцияға түседі</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rgbClr val="000000"/>
                </a:solidFill>
                <a:latin typeface="Arial"/>
                <a:ea typeface="Arial"/>
                <a:cs typeface="Arial"/>
                <a:sym typeface="Arial"/>
              </a:rPr>
              <a:t>H2CO3 формасы.</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1" sz="2000"/>
          </a:p>
        </p:txBody>
      </p:sp>
      <p:sp>
        <p:nvSpPr>
          <p:cNvPr id="142" name="Google Shape;142;p72"/>
          <p:cNvSpPr txBox="1"/>
          <p:nvPr/>
        </p:nvSpPr>
        <p:spPr>
          <a:xfrm>
            <a:off x="300037" y="17224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43" name="Google Shape;143;p72"/>
          <p:cNvSpPr txBox="1"/>
          <p:nvPr/>
        </p:nvSpPr>
        <p:spPr>
          <a:xfrm>
            <a:off x="464839" y="1749854"/>
            <a:ext cx="1632944" cy="26388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900" u="none" cap="none" strike="noStrike">
                <a:solidFill>
                  <a:srgbClr val="000000"/>
                </a:solidFill>
                <a:latin typeface="Arial"/>
                <a:ea typeface="Arial"/>
                <a:cs typeface="Arial"/>
                <a:sym typeface="Arial"/>
              </a:rPr>
              <a:t>H.2CO3 H2O және</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900" u="none" cap="none" strike="noStrike">
                <a:solidFill>
                  <a:srgbClr val="000000"/>
                </a:solidFill>
                <a:latin typeface="Arial"/>
                <a:ea typeface="Arial"/>
                <a:cs typeface="Arial"/>
                <a:sym typeface="Arial"/>
              </a:rPr>
              <a:t>Түтікшеге кіретін СО2, с</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1" sz="800"/>
          </a:p>
        </p:txBody>
      </p:sp>
      <p:sp>
        <p:nvSpPr>
          <p:cNvPr id="144" name="Google Shape;144;p72"/>
          <p:cNvSpPr txBox="1"/>
          <p:nvPr/>
        </p:nvSpPr>
        <p:spPr>
          <a:xfrm>
            <a:off x="300037" y="214471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45" name="Google Shape;145;p72"/>
          <p:cNvSpPr txBox="1"/>
          <p:nvPr/>
        </p:nvSpPr>
        <p:spPr>
          <a:xfrm>
            <a:off x="293687" y="27003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146" name="Google Shape;146;p72"/>
          <p:cNvSpPr txBox="1"/>
          <p:nvPr/>
        </p:nvSpPr>
        <p:spPr>
          <a:xfrm>
            <a:off x="466725" y="2722550"/>
            <a:ext cx="2118300" cy="24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800"/>
              <a:t>көміртекті ангидраза (CAH) комбайндары</a:t>
            </a:r>
            <a:endParaRPr b="1" sz="800"/>
          </a:p>
          <a:p>
            <a:pPr indent="0" lvl="0" marL="0" marR="0" rtl="0" algn="l">
              <a:lnSpc>
                <a:spcPct val="100000"/>
              </a:lnSpc>
              <a:spcBef>
                <a:spcPts val="0"/>
              </a:spcBef>
              <a:spcAft>
                <a:spcPts val="0"/>
              </a:spcAft>
              <a:buClr>
                <a:schemeClr val="dk1"/>
              </a:buClr>
              <a:buSzPts val="1100"/>
              <a:buFont typeface="Arial"/>
              <a:buNone/>
            </a:pPr>
            <a:r>
              <a:rPr b="1" lang="en-US" sz="800"/>
              <a:t>H2CO3-ті реформалау үшін H2O және CO2.</a:t>
            </a:r>
            <a:endParaRPr b="1" sz="800"/>
          </a:p>
          <a:p>
            <a:pPr indent="0" lvl="0" marL="0" marR="0" rtl="0" algn="l">
              <a:lnSpc>
                <a:spcPct val="100000"/>
              </a:lnSpc>
              <a:spcBef>
                <a:spcPts val="0"/>
              </a:spcBef>
              <a:spcAft>
                <a:spcPts val="0"/>
              </a:spcAft>
              <a:buClr>
                <a:srgbClr val="000000"/>
              </a:buClr>
              <a:buSzPts val="800"/>
              <a:buFont typeface="Arial"/>
              <a:buNone/>
            </a:pPr>
            <a:r>
              <a:t/>
            </a:r>
            <a:endParaRPr b="1" sz="800"/>
          </a:p>
        </p:txBody>
      </p:sp>
      <p:sp>
        <p:nvSpPr>
          <p:cNvPr id="147" name="Google Shape;147;p72"/>
          <p:cNvSpPr txBox="1"/>
          <p:nvPr/>
        </p:nvSpPr>
        <p:spPr>
          <a:xfrm>
            <a:off x="300037" y="313848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148" name="Google Shape;148;p72"/>
          <p:cNvSpPr txBox="1"/>
          <p:nvPr/>
        </p:nvSpPr>
        <p:spPr>
          <a:xfrm>
            <a:off x="466725" y="3154350"/>
            <a:ext cx="2089200" cy="244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800"/>
              <a:t>2CO3 иондалып, HCO3 түзеді (ол</a:t>
            </a:r>
            <a:endParaRPr b="1" sz="800"/>
          </a:p>
          <a:p>
            <a:pPr indent="0" lvl="0" marL="0" marR="0" rtl="0" algn="l">
              <a:lnSpc>
                <a:spcPct val="100000"/>
              </a:lnSpc>
              <a:spcBef>
                <a:spcPts val="0"/>
              </a:spcBef>
              <a:spcAft>
                <a:spcPts val="0"/>
              </a:spcAft>
              <a:buClr>
                <a:schemeClr val="dk1"/>
              </a:buClr>
              <a:buSzPts val="1100"/>
              <a:buFont typeface="Arial"/>
              <a:buNone/>
            </a:pPr>
            <a:r>
              <a:rPr b="1" lang="en-US" sz="800"/>
              <a:t>қанға қайта оралады) және H +.</a:t>
            </a:r>
            <a:endParaRPr b="1" sz="800"/>
          </a:p>
          <a:p>
            <a:pPr indent="0" lvl="0" marL="0" marR="0" rtl="0" algn="l">
              <a:lnSpc>
                <a:spcPct val="100000"/>
              </a:lnSpc>
              <a:spcBef>
                <a:spcPts val="0"/>
              </a:spcBef>
              <a:spcAft>
                <a:spcPts val="0"/>
              </a:spcAft>
              <a:buClr>
                <a:srgbClr val="000000"/>
              </a:buClr>
              <a:buSzPts val="800"/>
              <a:buFont typeface="Arial"/>
              <a:buNone/>
            </a:pPr>
            <a:r>
              <a:t/>
            </a:r>
            <a:endParaRPr b="1" sz="800"/>
          </a:p>
        </p:txBody>
      </p:sp>
      <p:sp>
        <p:nvSpPr>
          <p:cNvPr id="149" name="Google Shape;149;p72"/>
          <p:cNvSpPr txBox="1"/>
          <p:nvPr/>
        </p:nvSpPr>
        <p:spPr>
          <a:xfrm>
            <a:off x="300037" y="358457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
        <p:nvSpPr>
          <p:cNvPr id="150" name="Google Shape;150;p72"/>
          <p:cNvSpPr txBox="1"/>
          <p:nvPr/>
        </p:nvSpPr>
        <p:spPr>
          <a:xfrm>
            <a:off x="466725" y="3602037"/>
            <a:ext cx="1842063"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t>
            </a:r>
            <a:r>
              <a:rPr b="1" lang="en-US" sz="800"/>
              <a:t>+ –H + антипорт H + мен Na + алмасады.</a:t>
            </a:r>
            <a:endParaRPr b="0" i="0" sz="1400" u="none" cap="none" strike="noStrike">
              <a:solidFill>
                <a:srgbClr val="000000"/>
              </a:solidFill>
              <a:latin typeface="Arial"/>
              <a:ea typeface="Arial"/>
              <a:cs typeface="Arial"/>
              <a:sym typeface="Arial"/>
            </a:endParaRPr>
          </a:p>
        </p:txBody>
      </p:sp>
      <p:sp>
        <p:nvSpPr>
          <p:cNvPr id="151" name="Google Shape;151;p72"/>
          <p:cNvSpPr txBox="1"/>
          <p:nvPr/>
        </p:nvSpPr>
        <p:spPr>
          <a:xfrm>
            <a:off x="303212" y="391160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
        <p:nvSpPr>
          <p:cNvPr id="152" name="Google Shape;152;p72"/>
          <p:cNvSpPr txBox="1"/>
          <p:nvPr/>
        </p:nvSpPr>
        <p:spPr>
          <a:xfrm>
            <a:off x="466725" y="3929062"/>
            <a:ext cx="2089150" cy="3781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NaHCO</a:t>
            </a:r>
            <a:r>
              <a:rPr b="1" baseline="-25000" i="0" lang="en-US" sz="800" u="none" cap="none" strike="noStrike">
                <a:solidFill>
                  <a:srgbClr val="000000"/>
                </a:solidFill>
                <a:latin typeface="Arial"/>
                <a:ea typeface="Arial"/>
                <a:cs typeface="Arial"/>
                <a:sym typeface="Arial"/>
              </a:rPr>
              <a:t>3</a:t>
            </a:r>
            <a:r>
              <a:rPr b="1" i="0" lang="en-US" sz="800" u="none" cap="none" strike="noStrike">
                <a:solidFill>
                  <a:srgbClr val="000000"/>
                </a:solidFill>
                <a:latin typeface="Arial"/>
                <a:ea typeface="Arial"/>
                <a:cs typeface="Arial"/>
                <a:sym typeface="Arial"/>
              </a:rPr>
              <a:t> from glomerular filtrate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decomposes into Na</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and HCO</a:t>
            </a:r>
            <a:r>
              <a:rPr b="1" baseline="-25000" i="0" lang="en-US" sz="800" u="none" cap="none" strike="noStrike">
                <a:solidFill>
                  <a:srgbClr val="000000"/>
                </a:solidFill>
                <a:latin typeface="Arial"/>
                <a:ea typeface="Arial"/>
                <a:cs typeface="Arial"/>
                <a:sym typeface="Arial"/>
              </a:rPr>
              <a:t>3</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is pumped into tubule cell.</a:t>
            </a:r>
            <a:endParaRPr b="0" i="0" sz="1400" u="none" cap="none" strike="noStrike">
              <a:solidFill>
                <a:srgbClr val="000000"/>
              </a:solidFill>
              <a:latin typeface="Arial"/>
              <a:ea typeface="Arial"/>
              <a:cs typeface="Arial"/>
              <a:sym typeface="Arial"/>
            </a:endParaRPr>
          </a:p>
        </p:txBody>
      </p:sp>
      <p:sp>
        <p:nvSpPr>
          <p:cNvPr id="153" name="Google Shape;153;p72"/>
          <p:cNvSpPr txBox="1"/>
          <p:nvPr/>
        </p:nvSpPr>
        <p:spPr>
          <a:xfrm>
            <a:off x="306387" y="45164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
        <p:nvSpPr>
          <p:cNvPr id="154" name="Google Shape;154;p72"/>
          <p:cNvSpPr txBox="1"/>
          <p:nvPr/>
        </p:nvSpPr>
        <p:spPr>
          <a:xfrm>
            <a:off x="466725" y="4532312"/>
            <a:ext cx="1378893"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Na</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is removed by Na</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–K</a:t>
            </a:r>
            <a:r>
              <a:rPr b="1" baseline="30000" i="0" lang="en-US" sz="800" u="none" cap="none" strike="noStrike">
                <a:solidFill>
                  <a:srgbClr val="000000"/>
                </a:solidFill>
                <a:latin typeface="Arial"/>
                <a:ea typeface="Arial"/>
                <a:cs typeface="Arial"/>
                <a:sym typeface="Arial"/>
              </a:rPr>
              <a:t>+</a:t>
            </a:r>
            <a:endParaRPr b="0" baseline="3000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pump at the base of the cell.</a:t>
            </a:r>
            <a:endParaRPr b="0" i="0" sz="1400" u="none" cap="none" strike="noStrike">
              <a:solidFill>
                <a:srgbClr val="000000"/>
              </a:solidFill>
              <a:latin typeface="Arial"/>
              <a:ea typeface="Arial"/>
              <a:cs typeface="Arial"/>
              <a:sym typeface="Arial"/>
            </a:endParaRPr>
          </a:p>
        </p:txBody>
      </p:sp>
      <p:sp>
        <p:nvSpPr>
          <p:cNvPr id="155" name="Google Shape;155;p72"/>
          <p:cNvSpPr txBox="1"/>
          <p:nvPr/>
        </p:nvSpPr>
        <p:spPr>
          <a:xfrm>
            <a:off x="306387" y="498157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
        <p:nvSpPr>
          <p:cNvPr id="156" name="Google Shape;156;p72"/>
          <p:cNvSpPr txBox="1"/>
          <p:nvPr/>
        </p:nvSpPr>
        <p:spPr>
          <a:xfrm>
            <a:off x="466725" y="4986337"/>
            <a:ext cx="1629172" cy="263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HCO</a:t>
            </a:r>
            <a:r>
              <a:rPr b="1" baseline="-25000" i="0" lang="en-US" sz="800" u="none" cap="none" strike="noStrike">
                <a:solidFill>
                  <a:srgbClr val="000000"/>
                </a:solidFill>
                <a:latin typeface="Arial"/>
                <a:ea typeface="Arial"/>
                <a:cs typeface="Arial"/>
                <a:sym typeface="Arial"/>
              </a:rPr>
              <a:t>3</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reacts with H</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from tubule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cell to form 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3</a:t>
            </a:r>
            <a:r>
              <a:rPr b="1"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57" name="Google Shape;157;p72"/>
          <p:cNvSpPr txBox="1"/>
          <p:nvPr/>
        </p:nvSpPr>
        <p:spPr>
          <a:xfrm>
            <a:off x="268287" y="546735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
        <p:nvSpPr>
          <p:cNvPr id="158" name="Google Shape;158;p72"/>
          <p:cNvSpPr txBox="1"/>
          <p:nvPr/>
        </p:nvSpPr>
        <p:spPr>
          <a:xfrm>
            <a:off x="466725" y="5476875"/>
            <a:ext cx="1723182" cy="2445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CAH on brush border decomposes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3</a:t>
            </a:r>
            <a:r>
              <a:rPr b="1" i="0" lang="en-US" sz="800" u="none" cap="none" strike="noStrike">
                <a:solidFill>
                  <a:srgbClr val="000000"/>
                </a:solidFill>
                <a:latin typeface="Arial"/>
                <a:ea typeface="Arial"/>
                <a:cs typeface="Arial"/>
                <a:sym typeface="Arial"/>
              </a:rPr>
              <a:t>  to 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O and CO</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 again.</a:t>
            </a:r>
            <a:endParaRPr b="0" i="0" sz="1400" u="none" cap="none" strike="noStrike">
              <a:solidFill>
                <a:srgbClr val="000000"/>
              </a:solidFill>
              <a:latin typeface="Arial"/>
              <a:ea typeface="Arial"/>
              <a:cs typeface="Arial"/>
              <a:sym typeface="Arial"/>
            </a:endParaRPr>
          </a:p>
        </p:txBody>
      </p:sp>
      <p:sp>
        <p:nvSpPr>
          <p:cNvPr id="159" name="Google Shape;159;p72"/>
          <p:cNvSpPr txBox="1"/>
          <p:nvPr/>
        </p:nvSpPr>
        <p:spPr>
          <a:xfrm>
            <a:off x="466725" y="5965825"/>
            <a:ext cx="2626387" cy="2445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 enters the tubular cell and 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O passes in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urine (carrying the H</a:t>
            </a:r>
            <a:r>
              <a:rPr b="1" baseline="30000" i="0" lang="en-US" sz="800" u="none" cap="none" strike="noStrike">
                <a:solidFill>
                  <a:srgbClr val="000000"/>
                </a:solidFill>
                <a:latin typeface="Arial"/>
                <a:ea typeface="Arial"/>
                <a:cs typeface="Arial"/>
                <a:sym typeface="Arial"/>
              </a:rPr>
              <a:t>+</a:t>
            </a:r>
            <a:r>
              <a:rPr b="1" i="0" lang="en-US" sz="800" u="none" cap="none" strike="noStrike">
                <a:solidFill>
                  <a:srgbClr val="000000"/>
                </a:solidFill>
                <a:latin typeface="Arial"/>
                <a:ea typeface="Arial"/>
                <a:cs typeface="Arial"/>
                <a:sym typeface="Arial"/>
              </a:rPr>
              <a:t> that was originally in the blood).</a:t>
            </a:r>
            <a:endParaRPr b="0" i="0" sz="1400" u="none" cap="none" strike="noStrike">
              <a:solidFill>
                <a:srgbClr val="000000"/>
              </a:solidFill>
              <a:latin typeface="Arial"/>
              <a:ea typeface="Arial"/>
              <a:cs typeface="Arial"/>
              <a:sym typeface="Arial"/>
            </a:endParaRPr>
          </a:p>
        </p:txBody>
      </p:sp>
      <p:sp>
        <p:nvSpPr>
          <p:cNvPr id="160" name="Google Shape;160;p72"/>
          <p:cNvSpPr/>
          <p:nvPr/>
        </p:nvSpPr>
        <p:spPr>
          <a:xfrm>
            <a:off x="3927475" y="1668462"/>
            <a:ext cx="3422650" cy="100013"/>
          </a:xfrm>
          <a:custGeom>
            <a:rect b="b" l="l" r="r" t="t"/>
            <a:pathLst>
              <a:path extrusionOk="0" h="21600" w="21600">
                <a:moveTo>
                  <a:pt x="0" y="21600"/>
                </a:moveTo>
                <a:lnTo>
                  <a:pt x="0" y="0"/>
                </a:lnTo>
                <a:lnTo>
                  <a:pt x="2160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cxnSp>
        <p:nvCxnSpPr>
          <p:cNvPr id="161" name="Google Shape;161;p72"/>
          <p:cNvCxnSpPr/>
          <p:nvPr/>
        </p:nvCxnSpPr>
        <p:spPr>
          <a:xfrm flipH="1" rot="10800000">
            <a:off x="5630862" y="1612899"/>
            <a:ext cx="1589" cy="52389"/>
          </a:xfrm>
          <a:prstGeom prst="straightConnector1">
            <a:avLst/>
          </a:prstGeom>
          <a:noFill/>
          <a:ln cap="flat" cmpd="sng" w="9525">
            <a:solidFill>
              <a:srgbClr val="000000"/>
            </a:solidFill>
            <a:prstDash val="solid"/>
            <a:round/>
            <a:headEnd len="sm" w="sm" type="none"/>
            <a:tailEnd len="sm" w="sm" type="none"/>
          </a:ln>
        </p:spPr>
      </p:cxnSp>
      <p:sp>
        <p:nvSpPr>
          <p:cNvPr id="162" name="Google Shape;162;p72"/>
          <p:cNvSpPr/>
          <p:nvPr/>
        </p:nvSpPr>
        <p:spPr>
          <a:xfrm>
            <a:off x="2732087" y="1668462"/>
            <a:ext cx="1104901" cy="100013"/>
          </a:xfrm>
          <a:custGeom>
            <a:rect b="b" l="l" r="r" t="t"/>
            <a:pathLst>
              <a:path extrusionOk="0" h="21600" w="21600">
                <a:moveTo>
                  <a:pt x="21600" y="21600"/>
                </a:moveTo>
                <a:lnTo>
                  <a:pt x="21600" y="0"/>
                </a:lnTo>
                <a:lnTo>
                  <a:pt x="0"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cxnSp>
        <p:nvCxnSpPr>
          <p:cNvPr id="163" name="Google Shape;163;p72"/>
          <p:cNvCxnSpPr/>
          <p:nvPr/>
        </p:nvCxnSpPr>
        <p:spPr>
          <a:xfrm flipH="1" rot="10800000">
            <a:off x="3292474" y="1612899"/>
            <a:ext cx="1589" cy="58739"/>
          </a:xfrm>
          <a:prstGeom prst="straightConnector1">
            <a:avLst/>
          </a:prstGeom>
          <a:noFill/>
          <a:ln cap="flat" cmpd="sng" w="9525">
            <a:solidFill>
              <a:srgbClr val="000000"/>
            </a:solidFill>
            <a:prstDash val="solid"/>
            <a:round/>
            <a:headEnd len="sm" w="sm" type="none"/>
            <a:tailEnd len="sm" w="sm" type="none"/>
          </a:ln>
        </p:spPr>
      </p:cxnSp>
      <p:sp>
        <p:nvSpPr>
          <p:cNvPr id="164" name="Google Shape;164;p72"/>
          <p:cNvSpPr/>
          <p:nvPr/>
        </p:nvSpPr>
        <p:spPr>
          <a:xfrm>
            <a:off x="7404100" y="1668462"/>
            <a:ext cx="1501775" cy="100013"/>
          </a:xfrm>
          <a:custGeom>
            <a:rect b="b" l="l" r="r" t="t"/>
            <a:pathLst>
              <a:path extrusionOk="0" h="21600" w="21600">
                <a:moveTo>
                  <a:pt x="0" y="21600"/>
                </a:moveTo>
                <a:lnTo>
                  <a:pt x="0" y="0"/>
                </a:lnTo>
                <a:lnTo>
                  <a:pt x="2160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cxnSp>
        <p:nvCxnSpPr>
          <p:cNvPr id="165" name="Google Shape;165;p72"/>
          <p:cNvCxnSpPr/>
          <p:nvPr/>
        </p:nvCxnSpPr>
        <p:spPr>
          <a:xfrm flipH="1" rot="10800000">
            <a:off x="8147049" y="1612899"/>
            <a:ext cx="1589" cy="52389"/>
          </a:xfrm>
          <a:prstGeom prst="straightConnector1">
            <a:avLst/>
          </a:prstGeom>
          <a:noFill/>
          <a:ln cap="flat" cmpd="sng" w="9525">
            <a:solidFill>
              <a:srgbClr val="000000"/>
            </a:solidFill>
            <a:prstDash val="solid"/>
            <a:round/>
            <a:headEnd len="sm" w="sm" type="none"/>
            <a:tailEnd len="sm" w="sm" type="none"/>
          </a:ln>
        </p:spPr>
      </p:cxnSp>
      <p:sp>
        <p:nvSpPr>
          <p:cNvPr id="166" name="Google Shape;166;p72"/>
          <p:cNvSpPr txBox="1"/>
          <p:nvPr/>
        </p:nvSpPr>
        <p:spPr>
          <a:xfrm>
            <a:off x="469900" y="2160575"/>
            <a:ext cx="2262300" cy="35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800"/>
              <a:t>буле жасушалары CO2-ден алады</a:t>
            </a:r>
            <a:endParaRPr b="1" sz="800"/>
          </a:p>
          <a:p>
            <a:pPr indent="0" lvl="0" marL="0" marR="0" rtl="0" algn="l">
              <a:lnSpc>
                <a:spcPct val="100000"/>
              </a:lnSpc>
              <a:spcBef>
                <a:spcPts val="0"/>
              </a:spcBef>
              <a:spcAft>
                <a:spcPts val="0"/>
              </a:spcAft>
              <a:buClr>
                <a:schemeClr val="dk1"/>
              </a:buClr>
              <a:buSzPts val="1100"/>
              <a:buFont typeface="Arial"/>
              <a:buNone/>
            </a:pPr>
            <a:r>
              <a:rPr b="1" lang="en-US" sz="800"/>
              <a:t>қан, құбырлы сұйықтық және олардың</a:t>
            </a:r>
            <a:endParaRPr b="1" sz="800"/>
          </a:p>
          <a:p>
            <a:pPr indent="0" lvl="0" marL="0" marR="0" rtl="0" algn="l">
              <a:lnSpc>
                <a:spcPct val="100000"/>
              </a:lnSpc>
              <a:spcBef>
                <a:spcPts val="0"/>
              </a:spcBef>
              <a:spcAft>
                <a:spcPts val="0"/>
              </a:spcAft>
              <a:buClr>
                <a:schemeClr val="dk1"/>
              </a:buClr>
              <a:buSzPts val="1100"/>
              <a:buFont typeface="Arial"/>
              <a:buNone/>
            </a:pPr>
            <a:r>
              <a:rPr b="1" lang="en-US" sz="800"/>
              <a:t>аэробты тыныс алу.</a:t>
            </a:r>
            <a:endParaRPr b="1" sz="800"/>
          </a:p>
          <a:p>
            <a:pPr indent="0" lvl="0" marL="0" marR="0" rtl="0" algn="l">
              <a:lnSpc>
                <a:spcPct val="100000"/>
              </a:lnSpc>
              <a:spcBef>
                <a:spcPts val="0"/>
              </a:spcBef>
              <a:spcAft>
                <a:spcPts val="0"/>
              </a:spcAft>
              <a:buClr>
                <a:srgbClr val="000000"/>
              </a:buClr>
              <a:buSzPts val="800"/>
              <a:buFont typeface="Arial"/>
              <a:buNone/>
            </a:pPr>
            <a:r>
              <a:t/>
            </a:r>
            <a:endParaRPr b="1" sz="800"/>
          </a:p>
        </p:txBody>
      </p:sp>
      <p:sp>
        <p:nvSpPr>
          <p:cNvPr id="167" name="Google Shape;167;p72"/>
          <p:cNvSpPr txBox="1"/>
          <p:nvPr/>
        </p:nvSpPr>
        <p:spPr>
          <a:xfrm>
            <a:off x="265112" y="5967412"/>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11</a:t>
            </a:r>
            <a:endParaRPr b="0" i="0" sz="1400" u="none" cap="none" strike="noStrike">
              <a:solidFill>
                <a:srgbClr val="000000"/>
              </a:solidFill>
              <a:latin typeface="Arial"/>
              <a:ea typeface="Arial"/>
              <a:cs typeface="Arial"/>
              <a:sym typeface="Arial"/>
            </a:endParaRPr>
          </a:p>
        </p:txBody>
      </p:sp>
      <p:sp>
        <p:nvSpPr>
          <p:cNvPr id="168" name="Google Shape;168;p72"/>
          <p:cNvSpPr txBox="1"/>
          <p:nvPr/>
        </p:nvSpPr>
        <p:spPr>
          <a:xfrm>
            <a:off x="7645400" y="1741487"/>
            <a:ext cx="582960" cy="2252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Glomerular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filtrate</a:t>
            </a:r>
            <a:endParaRPr b="0" i="0" sz="1400" u="none" cap="none" strike="noStrike">
              <a:solidFill>
                <a:srgbClr val="000000"/>
              </a:solidFill>
              <a:latin typeface="Arial"/>
              <a:ea typeface="Arial"/>
              <a:cs typeface="Arial"/>
              <a:sym typeface="Arial"/>
            </a:endParaRPr>
          </a:p>
        </p:txBody>
      </p:sp>
      <p:sp>
        <p:nvSpPr>
          <p:cNvPr id="169" name="Google Shape;169;p72"/>
          <p:cNvSpPr txBox="1"/>
          <p:nvPr/>
        </p:nvSpPr>
        <p:spPr>
          <a:xfrm>
            <a:off x="7292975" y="275272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0" name="Google Shape;170;p72"/>
          <p:cNvSpPr txBox="1"/>
          <p:nvPr/>
        </p:nvSpPr>
        <p:spPr>
          <a:xfrm>
            <a:off x="3036887" y="2767012"/>
            <a:ext cx="276143"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i="0" lang="en-US" sz="800" u="none" cap="none" strike="noStrike">
                <a:solidFill>
                  <a:srgbClr val="000000"/>
                </a:solidFill>
                <a:latin typeface="Arial"/>
                <a:ea typeface="Arial"/>
                <a:cs typeface="Arial"/>
                <a:sym typeface="Arial"/>
              </a:rPr>
              <a:t>CO</a:t>
            </a:r>
            <a:r>
              <a:rPr b="1" baseline="-25000" i="0" lang="en-US" sz="8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171" name="Google Shape;171;p72"/>
          <p:cNvSpPr txBox="1"/>
          <p:nvPr/>
        </p:nvSpPr>
        <p:spPr>
          <a:xfrm>
            <a:off x="3362325" y="3070225"/>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2" name="Google Shape;172;p72"/>
          <p:cNvSpPr txBox="1"/>
          <p:nvPr/>
        </p:nvSpPr>
        <p:spPr>
          <a:xfrm>
            <a:off x="3335337" y="3921125"/>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173" name="Google Shape;173;p72"/>
          <p:cNvSpPr txBox="1"/>
          <p:nvPr/>
        </p:nvSpPr>
        <p:spPr>
          <a:xfrm>
            <a:off x="5053012" y="275907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30000" i="0" lang="en-US" sz="8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74" name="Google Shape;174;p72"/>
          <p:cNvSpPr txBox="1"/>
          <p:nvPr/>
        </p:nvSpPr>
        <p:spPr>
          <a:xfrm>
            <a:off x="4395787" y="3906837"/>
            <a:ext cx="202771" cy="13028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800"/>
              <a:buFont typeface="Arial"/>
              <a:buNone/>
            </a:pPr>
            <a:r>
              <a:rPr b="1" i="0" lang="en-US" sz="800" u="none" cap="none" strike="noStrike">
                <a:solidFill>
                  <a:srgbClr val="43C8F1"/>
                </a:solidFill>
                <a:latin typeface="Arial"/>
                <a:ea typeface="Arial"/>
                <a:cs typeface="Arial"/>
                <a:sym typeface="Arial"/>
              </a:rPr>
              <a:t>H</a:t>
            </a:r>
            <a:r>
              <a:rPr b="1" baseline="-25000" i="0" lang="en-US" sz="800" u="none" cap="none" strike="noStrike">
                <a:solidFill>
                  <a:srgbClr val="000000"/>
                </a:solidFill>
                <a:latin typeface="Arial"/>
                <a:ea typeface="Arial"/>
                <a:cs typeface="Arial"/>
                <a:sym typeface="Arial"/>
              </a:rPr>
              <a:t>2</a:t>
            </a:r>
            <a:r>
              <a:rPr b="1" i="0" lang="en-US" sz="800" u="none" cap="none" strike="noStrike">
                <a:solidFill>
                  <a:srgbClr val="000000"/>
                </a:solidFill>
                <a:latin typeface="Arial"/>
                <a:ea typeface="Arial"/>
                <a:cs typeface="Arial"/>
                <a:sym typeface="Arial"/>
              </a:rPr>
              <a:t>O</a:t>
            </a:r>
            <a:endParaRPr b="0" i="0" sz="1400" u="none" cap="none" strike="noStrike">
              <a:solidFill>
                <a:srgbClr val="000000"/>
              </a:solidFill>
              <a:latin typeface="Arial"/>
              <a:ea typeface="Arial"/>
              <a:cs typeface="Arial"/>
              <a:sym typeface="Arial"/>
            </a:endParaRPr>
          </a:p>
        </p:txBody>
      </p:sp>
      <p:sp>
        <p:nvSpPr>
          <p:cNvPr id="175" name="Google Shape;175;p72"/>
          <p:cNvSpPr txBox="1"/>
          <p:nvPr/>
        </p:nvSpPr>
        <p:spPr>
          <a:xfrm>
            <a:off x="2739747" y="1262062"/>
            <a:ext cx="983854"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Blood of</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peritubular capillary</a:t>
            </a:r>
            <a:endParaRPr b="0" i="0" sz="1400" u="none" cap="none" strike="noStrike">
              <a:solidFill>
                <a:srgbClr val="000000"/>
              </a:solidFill>
              <a:latin typeface="Arial"/>
              <a:ea typeface="Arial"/>
              <a:cs typeface="Arial"/>
              <a:sym typeface="Arial"/>
            </a:endParaRPr>
          </a:p>
        </p:txBody>
      </p:sp>
      <p:sp>
        <p:nvSpPr>
          <p:cNvPr id="176" name="Google Shape;176;p72"/>
          <p:cNvSpPr txBox="1"/>
          <p:nvPr/>
        </p:nvSpPr>
        <p:spPr>
          <a:xfrm>
            <a:off x="4894381" y="1262062"/>
            <a:ext cx="1406923" cy="22527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Renal tubule cells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(proximal convoluted tubule)</a:t>
            </a:r>
            <a:endParaRPr b="0" i="0" sz="1400" u="none" cap="none" strike="noStrike">
              <a:solidFill>
                <a:srgbClr val="000000"/>
              </a:solidFill>
              <a:latin typeface="Arial"/>
              <a:ea typeface="Arial"/>
              <a:cs typeface="Arial"/>
              <a:sym typeface="Arial"/>
            </a:endParaRPr>
          </a:p>
        </p:txBody>
      </p:sp>
      <p:sp>
        <p:nvSpPr>
          <p:cNvPr id="177" name="Google Shape;177;p72"/>
          <p:cNvSpPr txBox="1"/>
          <p:nvPr/>
        </p:nvSpPr>
        <p:spPr>
          <a:xfrm>
            <a:off x="7784822" y="1401762"/>
            <a:ext cx="620317" cy="127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Tubular fluid</a:t>
            </a:r>
            <a:endParaRPr b="0" i="0" sz="1400" u="none" cap="none" strike="noStrike">
              <a:solidFill>
                <a:srgbClr val="000000"/>
              </a:solidFill>
              <a:latin typeface="Arial"/>
              <a:ea typeface="Arial"/>
              <a:cs typeface="Arial"/>
              <a:sym typeface="Arial"/>
            </a:endParaRPr>
          </a:p>
        </p:txBody>
      </p:sp>
      <p:sp>
        <p:nvSpPr>
          <p:cNvPr id="178" name="Google Shape;178;p72"/>
          <p:cNvSpPr txBox="1"/>
          <p:nvPr/>
        </p:nvSpPr>
        <p:spPr>
          <a:xfrm>
            <a:off x="2196782" y="1039812"/>
            <a:ext cx="4718686" cy="17743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
        <p:nvSpPr>
          <p:cNvPr id="179" name="Google Shape;179;p7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85" name="Google Shape;185;p73"/>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рН шектеу</a:t>
            </a:r>
            <a:r>
              <a:rPr b="1" lang="en-US" sz="4400"/>
              <a:t> </a:t>
            </a:r>
            <a:endParaRPr/>
          </a:p>
        </p:txBody>
      </p:sp>
      <p:sp>
        <p:nvSpPr>
          <p:cNvPr id="186" name="Google Shape;186;p73"/>
          <p:cNvSpPr txBox="1"/>
          <p:nvPr>
            <p:ph idx="4294967295" type="body"/>
          </p:nvPr>
        </p:nvSpPr>
        <p:spPr>
          <a:xfrm>
            <a:off x="304800" y="762000"/>
            <a:ext cx="8534400" cy="6096000"/>
          </a:xfrm>
          <a:prstGeom prst="rect">
            <a:avLst/>
          </a:prstGeom>
          <a:noFill/>
          <a:ln>
            <a:noFill/>
          </a:ln>
        </p:spPr>
        <p:txBody>
          <a:bodyPr anchorCtr="0" anchor="t" bIns="45700" lIns="45700" spcFirstLastPara="1" rIns="45700" wrap="square" tIns="45700">
            <a:normAutofit/>
          </a:bodyPr>
          <a:lstStyle/>
          <a:p>
            <a:pPr indent="0" lvl="0" marL="457200" rtl="0" algn="l">
              <a:lnSpc>
                <a:spcPct val="80000"/>
              </a:lnSpc>
              <a:spcBef>
                <a:spcPts val="0"/>
              </a:spcBef>
              <a:spcAft>
                <a:spcPts val="0"/>
              </a:spcAft>
              <a:buClr>
                <a:schemeClr val="dk1"/>
              </a:buClr>
              <a:buSzPts val="1100"/>
              <a:buFont typeface="Arial"/>
              <a:buNone/>
            </a:pPr>
            <a:r>
              <a:rPr lang="en-US" sz="2200">
                <a:solidFill>
                  <a:srgbClr val="000000"/>
                </a:solidFill>
              </a:rPr>
              <a:t>Н + түтікшелі секрециясы (6-қадам)</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lang="en-US" sz="2200">
                <a:solidFill>
                  <a:srgbClr val="000000"/>
                </a:solidFill>
              </a:rPr>
              <a:t>түтік жасушалары мен түтік сұйықтығы арасындағы Н + концентрациясының күрт градиентімен ғана жалғасады</a:t>
            </a:r>
            <a:endParaRPr sz="2200">
              <a:solidFill>
                <a:srgbClr val="000000"/>
              </a:solidFill>
            </a:endParaRPr>
          </a:p>
          <a:p>
            <a:pPr indent="-368300" lvl="0" marL="457200" rtl="0" algn="l">
              <a:lnSpc>
                <a:spcPct val="80000"/>
              </a:lnSpc>
              <a:spcBef>
                <a:spcPts val="0"/>
              </a:spcBef>
              <a:spcAft>
                <a:spcPts val="0"/>
              </a:spcAft>
              <a:buClr>
                <a:srgbClr val="000000"/>
              </a:buClr>
              <a:buSzPts val="2200"/>
              <a:buChar char="-"/>
            </a:pPr>
            <a:r>
              <a:rPr lang="en-US" sz="2200">
                <a:solidFill>
                  <a:srgbClr val="000000"/>
                </a:solidFill>
              </a:rPr>
              <a:t>егер Н+ концентрациясы түтік сұйықтығында жоғарыласа, РН 4,5-ке дейін төмендейді, Н + секрециясы тоқтайды-РН шектеледі</a:t>
            </a:r>
            <a:endParaRPr sz="2200">
              <a:solidFill>
                <a:srgbClr val="000000"/>
              </a:solidFill>
            </a:endParaRPr>
          </a:p>
          <a:p>
            <a:pPr indent="-368300" lvl="0" marL="914400" rtl="0" algn="l">
              <a:lnSpc>
                <a:spcPct val="80000"/>
              </a:lnSpc>
              <a:spcBef>
                <a:spcPts val="0"/>
              </a:spcBef>
              <a:spcAft>
                <a:spcPts val="0"/>
              </a:spcAft>
              <a:buClr>
                <a:srgbClr val="000000"/>
              </a:buClr>
              <a:buSzPts val="2200"/>
              <a:buChar char="-"/>
            </a:pPr>
            <a:r>
              <a:rPr lang="en-US" sz="2200">
                <a:solidFill>
                  <a:srgbClr val="000000"/>
                </a:solidFill>
              </a:rPr>
              <a:t>бұған түтікшелердегі буферлік жүйелер кедергі келтіреді</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b="1" lang="en-US" sz="2200">
                <a:solidFill>
                  <a:srgbClr val="CC0000"/>
                </a:solidFill>
              </a:rPr>
              <a:t>бикарбонат жүйесі-</a:t>
            </a:r>
            <a:r>
              <a:rPr lang="en-US" sz="2200">
                <a:solidFill>
                  <a:srgbClr val="000000"/>
                </a:solidFill>
              </a:rPr>
              <a:t>канал сұйықтығындағы барлық бикарбонат иондары H + бейтараптандыруға жұмсалады</a:t>
            </a:r>
            <a:endParaRPr sz="2200">
              <a:solidFill>
                <a:srgbClr val="000000"/>
              </a:solidFill>
            </a:endParaRPr>
          </a:p>
          <a:p>
            <a:pPr indent="-368300" lvl="0" marL="457200" rtl="0" algn="l">
              <a:lnSpc>
                <a:spcPct val="80000"/>
              </a:lnSpc>
              <a:spcBef>
                <a:spcPts val="0"/>
              </a:spcBef>
              <a:spcAft>
                <a:spcPts val="0"/>
              </a:spcAft>
              <a:buClr>
                <a:srgbClr val="000000"/>
              </a:buClr>
              <a:buSzPts val="2200"/>
              <a:buChar char="-"/>
            </a:pPr>
            <a:r>
              <a:rPr lang="en-US" sz="2200">
                <a:solidFill>
                  <a:srgbClr val="000000"/>
                </a:solidFill>
              </a:rPr>
              <a:t> сондықтан зәрде HCO3- жоқ</a:t>
            </a:r>
            <a:endParaRPr sz="2200">
              <a:solidFill>
                <a:srgbClr val="000000"/>
              </a:solidFill>
            </a:endParaRPr>
          </a:p>
          <a:p>
            <a:pPr indent="-368300" lvl="0" marL="457200" rtl="0" algn="l">
              <a:lnSpc>
                <a:spcPct val="80000"/>
              </a:lnSpc>
              <a:spcBef>
                <a:spcPts val="0"/>
              </a:spcBef>
              <a:spcAft>
                <a:spcPts val="0"/>
              </a:spcAft>
              <a:buClr>
                <a:srgbClr val="000000"/>
              </a:buClr>
              <a:buSzPts val="2200"/>
              <a:buChar char="-"/>
            </a:pPr>
            <a:r>
              <a:rPr lang="en-US" sz="2200">
                <a:solidFill>
                  <a:srgbClr val="000000"/>
                </a:solidFill>
              </a:rPr>
              <a:t>бүйрек қышқылды неғұрлым көп бөлсе, зәрде натрий аз болады</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b="1" lang="en-US" sz="2200">
                <a:solidFill>
                  <a:srgbClr val="000000"/>
                </a:solidFill>
              </a:rPr>
              <a:t>фосфат жүйесі-</a:t>
            </a:r>
            <a:r>
              <a:rPr lang="en-US" sz="2200">
                <a:solidFill>
                  <a:srgbClr val="000000"/>
                </a:solidFill>
              </a:rPr>
              <a:t> екі негізді натрий фосфаты гломерулярлық фильтратта болады</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lang="en-US" sz="2200">
                <a:solidFill>
                  <a:srgbClr val="000000"/>
                </a:solidFill>
              </a:rPr>
              <a:t>кейбір H + - мен жауап береді, зәрге өтетін буферде Na + ауыстырады    Na2HPO4 + H+ = NaH2PO4 + Na+</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b="1" lang="en-US" sz="2200">
                <a:solidFill>
                  <a:srgbClr val="000000"/>
                </a:solidFill>
              </a:rPr>
              <a:t>аммиак (NH3)</a:t>
            </a:r>
            <a:r>
              <a:rPr lang="en-US" sz="2200">
                <a:solidFill>
                  <a:srgbClr val="000000"/>
                </a:solidFill>
              </a:rPr>
              <a:t> - аминқышқылдарының катаболизмі нәтижесінде қышқылды бейтараптандыруға негіз болады</a:t>
            </a:r>
            <a:endParaRPr sz="2200">
              <a:solidFill>
                <a:srgbClr val="000000"/>
              </a:solidFill>
            </a:endParaRPr>
          </a:p>
          <a:p>
            <a:pPr indent="0" lvl="0" marL="457200" rtl="0" algn="l">
              <a:lnSpc>
                <a:spcPct val="80000"/>
              </a:lnSpc>
              <a:spcBef>
                <a:spcPts val="0"/>
              </a:spcBef>
              <a:spcAft>
                <a:spcPts val="0"/>
              </a:spcAft>
              <a:buClr>
                <a:schemeClr val="dk1"/>
              </a:buClr>
              <a:buSzPts val="1100"/>
              <a:buFont typeface="Arial"/>
              <a:buNone/>
            </a:pPr>
            <a:r>
              <a:rPr lang="en-US" sz="2200">
                <a:solidFill>
                  <a:srgbClr val="000000"/>
                </a:solidFill>
              </a:rPr>
              <a:t>NH3 + H + және  Cl - → NH4Cl (аммоний хлориді - әлсіз қышқыл)</a:t>
            </a:r>
            <a:endParaRPr sz="2200">
              <a:solidFill>
                <a:srgbClr val="000000"/>
              </a:solidFill>
            </a:endParaRPr>
          </a:p>
          <a:p>
            <a:pPr indent="0" lvl="1" marL="457200" rtl="0" algn="l">
              <a:lnSpc>
                <a:spcPct val="80000"/>
              </a:lnSpc>
              <a:spcBef>
                <a:spcPts val="0"/>
              </a:spcBef>
              <a:spcAft>
                <a:spcPts val="0"/>
              </a:spcAft>
              <a:buClr>
                <a:srgbClr val="000000"/>
              </a:buClr>
              <a:buSzPts val="2000"/>
              <a:buNone/>
            </a:pPr>
            <a:r>
              <a:t/>
            </a:r>
            <a:endParaRPr sz="1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7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192" name="Google Shape;192;p74"/>
          <p:cNvSpPr txBox="1"/>
          <p:nvPr>
            <p:ph idx="4294967295" type="title"/>
          </p:nvPr>
        </p:nvSpPr>
        <p:spPr>
          <a:xfrm>
            <a:off x="-1" y="15874"/>
            <a:ext cx="9144002" cy="701677"/>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000"/>
              <a:buNone/>
            </a:pPr>
            <a:r>
              <a:rPr b="1" lang="en-US" sz="4000"/>
              <a:t>Зәрдегі буферлік механизмдер</a:t>
            </a:r>
            <a:endParaRPr/>
          </a:p>
        </p:txBody>
      </p:sp>
      <p:sp>
        <p:nvSpPr>
          <p:cNvPr id="193" name="Google Shape;193;p74"/>
          <p:cNvSpPr txBox="1"/>
          <p:nvPr/>
        </p:nvSpPr>
        <p:spPr>
          <a:xfrm>
            <a:off x="3779520" y="6411912"/>
            <a:ext cx="26517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24.11</a:t>
            </a:r>
            <a:endParaRPr b="0" i="0" sz="1400" u="none" cap="none" strike="noStrike">
              <a:solidFill>
                <a:srgbClr val="000000"/>
              </a:solidFill>
              <a:latin typeface="Arial"/>
              <a:ea typeface="Arial"/>
              <a:cs typeface="Arial"/>
              <a:sym typeface="Arial"/>
            </a:endParaRPr>
          </a:p>
        </p:txBody>
      </p:sp>
      <p:pic>
        <p:nvPicPr>
          <p:cNvPr descr="sal25693_24_11" id="194" name="Google Shape;194;p74"/>
          <p:cNvPicPr preferRelativeResize="0"/>
          <p:nvPr/>
        </p:nvPicPr>
        <p:blipFill rotWithShape="1">
          <a:blip r:embed="rId3">
            <a:alphaModFix/>
          </a:blip>
          <a:srcRect b="0" l="0" r="0" t="0"/>
          <a:stretch/>
        </p:blipFill>
        <p:spPr>
          <a:xfrm>
            <a:off x="527050" y="1425575"/>
            <a:ext cx="8042275" cy="4999038"/>
          </a:xfrm>
          <a:prstGeom prst="rect">
            <a:avLst/>
          </a:prstGeom>
          <a:noFill/>
          <a:ln>
            <a:noFill/>
          </a:ln>
        </p:spPr>
      </p:pic>
      <p:sp>
        <p:nvSpPr>
          <p:cNvPr id="195" name="Google Shape;195;p74"/>
          <p:cNvSpPr txBox="1"/>
          <p:nvPr/>
        </p:nvSpPr>
        <p:spPr>
          <a:xfrm>
            <a:off x="7058025" y="5343525"/>
            <a:ext cx="50643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Antiport</a:t>
            </a:r>
            <a:endParaRPr b="0" i="0" sz="1400" u="none" cap="none" strike="noStrike">
              <a:solidFill>
                <a:srgbClr val="000000"/>
              </a:solidFill>
              <a:latin typeface="Arial"/>
              <a:ea typeface="Arial"/>
              <a:cs typeface="Arial"/>
              <a:sym typeface="Arial"/>
            </a:endParaRPr>
          </a:p>
        </p:txBody>
      </p:sp>
      <p:sp>
        <p:nvSpPr>
          <p:cNvPr id="196" name="Google Shape;196;p74"/>
          <p:cNvSpPr txBox="1"/>
          <p:nvPr/>
        </p:nvSpPr>
        <p:spPr>
          <a:xfrm>
            <a:off x="6780212" y="5132387"/>
            <a:ext cx="24567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Key</a:t>
            </a:r>
            <a:endParaRPr b="0" i="0" sz="1400" u="none" cap="none" strike="noStrike">
              <a:solidFill>
                <a:srgbClr val="000000"/>
              </a:solidFill>
              <a:latin typeface="Arial"/>
              <a:ea typeface="Arial"/>
              <a:cs typeface="Arial"/>
              <a:sym typeface="Arial"/>
            </a:endParaRPr>
          </a:p>
        </p:txBody>
      </p:sp>
      <p:sp>
        <p:nvSpPr>
          <p:cNvPr id="197" name="Google Shape;197;p74"/>
          <p:cNvSpPr txBox="1"/>
          <p:nvPr/>
        </p:nvSpPr>
        <p:spPr>
          <a:xfrm>
            <a:off x="6611937" y="1084262"/>
            <a:ext cx="77222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lang="en-US" sz="1000"/>
              <a:t>Түтікшелі сұйықтық</a:t>
            </a:r>
            <a:endParaRPr b="0" i="0" sz="1400" u="none" cap="none" strike="noStrike">
              <a:solidFill>
                <a:srgbClr val="000000"/>
              </a:solidFill>
              <a:latin typeface="Arial"/>
              <a:ea typeface="Arial"/>
              <a:cs typeface="Arial"/>
              <a:sym typeface="Arial"/>
            </a:endParaRPr>
          </a:p>
        </p:txBody>
      </p:sp>
      <p:sp>
        <p:nvSpPr>
          <p:cNvPr id="198" name="Google Shape;198;p74"/>
          <p:cNvSpPr txBox="1"/>
          <p:nvPr/>
        </p:nvSpPr>
        <p:spPr>
          <a:xfrm>
            <a:off x="3116262" y="3116262"/>
            <a:ext cx="15386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K</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99" name="Google Shape;199;p74"/>
          <p:cNvSpPr txBox="1"/>
          <p:nvPr/>
        </p:nvSpPr>
        <p:spPr>
          <a:xfrm>
            <a:off x="6016625" y="2886075"/>
            <a:ext cx="966788"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Na</a:t>
            </a:r>
            <a:r>
              <a:rPr b="1" baseline="30000" i="0" lang="en-US" sz="1000" u="none" cap="none" strike="noStrike">
                <a:solidFill>
                  <a:srgbClr val="000000"/>
                </a:solidFill>
                <a:latin typeface="Arial"/>
                <a:ea typeface="Arial"/>
                <a:cs typeface="Arial"/>
                <a:sym typeface="Arial"/>
              </a:rPr>
              <a:t>+ </a:t>
            </a:r>
            <a:r>
              <a:rPr b="1" i="0" lang="en-US" sz="1000" u="none" cap="none" strike="noStrike">
                <a:solidFill>
                  <a:srgbClr val="000000"/>
                </a:solidFill>
                <a:latin typeface="Arial"/>
                <a:ea typeface="Arial"/>
                <a:cs typeface="Arial"/>
                <a:sym typeface="Arial"/>
              </a:rPr>
              <a:t>+Na</a:t>
            </a:r>
            <a:r>
              <a:rPr b="1" i="0" lang="en-US" sz="1000" u="none" cap="none" strike="noStrike">
                <a:solidFill>
                  <a:srgbClr val="43C8F1"/>
                </a:solidFill>
                <a:latin typeface="Arial"/>
                <a:ea typeface="Arial"/>
                <a:cs typeface="Arial"/>
                <a:sym typeface="Arial"/>
              </a:rPr>
              <a:t>H</a:t>
            </a:r>
            <a:r>
              <a:rPr b="1" baseline="-25000" i="0" lang="en-US" sz="1000" u="none" cap="none" strike="noStrike">
                <a:solidFill>
                  <a:srgbClr val="000000"/>
                </a:solidFill>
                <a:latin typeface="Arial"/>
                <a:ea typeface="Arial"/>
                <a:cs typeface="Arial"/>
                <a:sym typeface="Arial"/>
              </a:rPr>
              <a:t>2</a:t>
            </a:r>
            <a:r>
              <a:rPr b="1" i="0" lang="en-US" sz="1000" u="none" cap="none" strike="noStrike">
                <a:solidFill>
                  <a:srgbClr val="000000"/>
                </a:solidFill>
                <a:latin typeface="Arial"/>
                <a:ea typeface="Arial"/>
                <a:cs typeface="Arial"/>
                <a:sym typeface="Arial"/>
              </a:rPr>
              <a:t>PO</a:t>
            </a:r>
            <a:r>
              <a:rPr b="1" baseline="-25000" i="0" lang="en-US" sz="10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00" name="Google Shape;200;p74"/>
          <p:cNvSpPr txBox="1"/>
          <p:nvPr/>
        </p:nvSpPr>
        <p:spPr>
          <a:xfrm>
            <a:off x="4229100" y="4313237"/>
            <a:ext cx="22449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Na</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1" name="Google Shape;201;p74"/>
          <p:cNvSpPr txBox="1"/>
          <p:nvPr/>
        </p:nvSpPr>
        <p:spPr>
          <a:xfrm>
            <a:off x="1397000" y="2879725"/>
            <a:ext cx="22449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Na</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2" name="Google Shape;202;p74"/>
          <p:cNvSpPr txBox="1"/>
          <p:nvPr/>
        </p:nvSpPr>
        <p:spPr>
          <a:xfrm>
            <a:off x="6738937" y="4906962"/>
            <a:ext cx="33733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Urine</a:t>
            </a:r>
            <a:endParaRPr b="0" i="0" sz="1400" u="none" cap="none" strike="noStrike">
              <a:solidFill>
                <a:srgbClr val="000000"/>
              </a:solidFill>
              <a:latin typeface="Arial"/>
              <a:ea typeface="Arial"/>
              <a:cs typeface="Arial"/>
              <a:sym typeface="Arial"/>
            </a:endParaRPr>
          </a:p>
        </p:txBody>
      </p:sp>
      <p:sp>
        <p:nvSpPr>
          <p:cNvPr id="203" name="Google Shape;203;p74"/>
          <p:cNvSpPr txBox="1"/>
          <p:nvPr/>
        </p:nvSpPr>
        <p:spPr>
          <a:xfrm>
            <a:off x="3136900" y="2268537"/>
            <a:ext cx="342003"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HCO</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04" name="Google Shape;204;p74"/>
          <p:cNvSpPr txBox="1"/>
          <p:nvPr/>
        </p:nvSpPr>
        <p:spPr>
          <a:xfrm>
            <a:off x="3473450" y="2239962"/>
            <a:ext cx="1270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5" name="Google Shape;205;p74"/>
          <p:cNvSpPr txBox="1"/>
          <p:nvPr/>
        </p:nvSpPr>
        <p:spPr>
          <a:xfrm>
            <a:off x="3825875" y="4098925"/>
            <a:ext cx="1270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6" name="Google Shape;206;p74"/>
          <p:cNvSpPr txBox="1"/>
          <p:nvPr/>
        </p:nvSpPr>
        <p:spPr>
          <a:xfrm>
            <a:off x="1246187" y="2263775"/>
            <a:ext cx="342004"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HCO</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07" name="Google Shape;207;p74"/>
          <p:cNvSpPr txBox="1"/>
          <p:nvPr/>
        </p:nvSpPr>
        <p:spPr>
          <a:xfrm>
            <a:off x="1582737" y="2233612"/>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08" name="Google Shape;208;p74"/>
          <p:cNvSpPr txBox="1"/>
          <p:nvPr/>
        </p:nvSpPr>
        <p:spPr>
          <a:xfrm>
            <a:off x="3352800" y="4090987"/>
            <a:ext cx="342003"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HCO</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09" name="Google Shape;209;p74"/>
          <p:cNvSpPr txBox="1"/>
          <p:nvPr/>
        </p:nvSpPr>
        <p:spPr>
          <a:xfrm>
            <a:off x="3706812" y="4062412"/>
            <a:ext cx="12700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0" name="Google Shape;210;p74"/>
          <p:cNvSpPr txBox="1"/>
          <p:nvPr/>
        </p:nvSpPr>
        <p:spPr>
          <a:xfrm>
            <a:off x="6996112" y="4397375"/>
            <a:ext cx="370219"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a:t>
            </a:r>
            <a:r>
              <a:rPr b="1" i="0" lang="en-US" sz="1000" u="none" cap="none" strike="noStrike">
                <a:solidFill>
                  <a:srgbClr val="43C8F1"/>
                </a:solidFill>
                <a:latin typeface="Arial"/>
                <a:ea typeface="Arial"/>
                <a:cs typeface="Arial"/>
                <a:sym typeface="Arial"/>
              </a:rPr>
              <a:t>H</a:t>
            </a:r>
            <a:r>
              <a:rPr b="1" baseline="-25000" i="0" lang="en-US" sz="1000" u="none" cap="none" strike="noStrike">
                <a:solidFill>
                  <a:srgbClr val="000000"/>
                </a:solidFill>
                <a:latin typeface="Arial"/>
                <a:ea typeface="Arial"/>
                <a:cs typeface="Arial"/>
                <a:sym typeface="Arial"/>
              </a:rPr>
              <a:t>4</a:t>
            </a:r>
            <a:r>
              <a:rPr b="1" i="0" lang="en-US" sz="1000" u="none" cap="none" strike="noStrike">
                <a:solidFill>
                  <a:srgbClr val="000000"/>
                </a:solidFill>
                <a:latin typeface="Arial"/>
                <a:ea typeface="Arial"/>
                <a:cs typeface="Arial"/>
                <a:sym typeface="Arial"/>
              </a:rPr>
              <a:t>Cl</a:t>
            </a:r>
            <a:endParaRPr b="0" i="0" sz="1400" u="none" cap="none" strike="noStrike">
              <a:solidFill>
                <a:srgbClr val="000000"/>
              </a:solidFill>
              <a:latin typeface="Arial"/>
              <a:ea typeface="Arial"/>
              <a:cs typeface="Arial"/>
              <a:sym typeface="Arial"/>
            </a:endParaRPr>
          </a:p>
        </p:txBody>
      </p:sp>
      <p:sp>
        <p:nvSpPr>
          <p:cNvPr id="211" name="Google Shape;211;p74"/>
          <p:cNvSpPr txBox="1"/>
          <p:nvPr/>
        </p:nvSpPr>
        <p:spPr>
          <a:xfrm>
            <a:off x="3556000" y="2260600"/>
            <a:ext cx="12700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12" name="Google Shape;212;p74"/>
          <p:cNvSpPr txBox="1"/>
          <p:nvPr/>
        </p:nvSpPr>
        <p:spPr>
          <a:xfrm>
            <a:off x="6489700" y="2092325"/>
            <a:ext cx="111365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Glomerular filtrate</a:t>
            </a:r>
            <a:endParaRPr b="0" i="0" sz="1400" u="none" cap="none" strike="noStrike">
              <a:solidFill>
                <a:srgbClr val="000000"/>
              </a:solidFill>
              <a:latin typeface="Arial"/>
              <a:ea typeface="Arial"/>
              <a:cs typeface="Arial"/>
              <a:sym typeface="Arial"/>
            </a:endParaRPr>
          </a:p>
        </p:txBody>
      </p:sp>
      <p:sp>
        <p:nvSpPr>
          <p:cNvPr id="213" name="Google Shape;213;p74"/>
          <p:cNvSpPr txBox="1"/>
          <p:nvPr/>
        </p:nvSpPr>
        <p:spPr>
          <a:xfrm>
            <a:off x="4095750" y="3697287"/>
            <a:ext cx="243219"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NH</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14" name="Google Shape;214;p74"/>
          <p:cNvSpPr txBox="1"/>
          <p:nvPr/>
        </p:nvSpPr>
        <p:spPr>
          <a:xfrm>
            <a:off x="3386137" y="1958975"/>
            <a:ext cx="389091"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25000" i="0" lang="en-US" sz="1000" u="none" cap="none" strike="noStrike">
                <a:solidFill>
                  <a:srgbClr val="000000"/>
                </a:solidFill>
                <a:latin typeface="Arial"/>
                <a:ea typeface="Arial"/>
                <a:cs typeface="Arial"/>
                <a:sym typeface="Arial"/>
              </a:rPr>
              <a:t>2</a:t>
            </a:r>
            <a:r>
              <a:rPr b="1" i="0" lang="en-US" sz="1000" u="none" cap="none" strike="noStrike">
                <a:solidFill>
                  <a:srgbClr val="000000"/>
                </a:solidFill>
                <a:latin typeface="Arial"/>
                <a:ea typeface="Arial"/>
                <a:cs typeface="Arial"/>
                <a:sym typeface="Arial"/>
              </a:rPr>
              <a:t>CO</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15" name="Google Shape;215;p74"/>
          <p:cNvSpPr/>
          <p:nvPr/>
        </p:nvSpPr>
        <p:spPr>
          <a:xfrm>
            <a:off x="2200275" y="1358900"/>
            <a:ext cx="3203575" cy="71438"/>
          </a:xfrm>
          <a:custGeom>
            <a:rect b="b" l="l" r="r" t="t"/>
            <a:pathLst>
              <a:path extrusionOk="0" h="21600" w="21600">
                <a:moveTo>
                  <a:pt x="0" y="21600"/>
                </a:moveTo>
                <a:lnTo>
                  <a:pt x="0" y="0"/>
                </a:lnTo>
                <a:lnTo>
                  <a:pt x="2160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216" name="Google Shape;216;p74"/>
          <p:cNvCxnSpPr/>
          <p:nvPr/>
        </p:nvCxnSpPr>
        <p:spPr>
          <a:xfrm flipH="1" rot="10800000">
            <a:off x="3789362" y="1279524"/>
            <a:ext cx="1588" cy="74614"/>
          </a:xfrm>
          <a:prstGeom prst="straightConnector1">
            <a:avLst/>
          </a:prstGeom>
          <a:noFill/>
          <a:ln cap="flat" cmpd="sng" w="9525">
            <a:solidFill>
              <a:srgbClr val="000000"/>
            </a:solidFill>
            <a:prstDash val="solid"/>
            <a:round/>
            <a:headEnd len="sm" w="sm" type="none"/>
            <a:tailEnd len="sm" w="sm" type="none"/>
          </a:ln>
        </p:spPr>
      </p:cxnSp>
      <p:sp>
        <p:nvSpPr>
          <p:cNvPr id="217" name="Google Shape;217;p74"/>
          <p:cNvSpPr/>
          <p:nvPr/>
        </p:nvSpPr>
        <p:spPr>
          <a:xfrm>
            <a:off x="693737" y="1358900"/>
            <a:ext cx="1114426" cy="69850"/>
          </a:xfrm>
          <a:custGeom>
            <a:rect b="b" l="l" r="r" t="t"/>
            <a:pathLst>
              <a:path extrusionOk="0" h="21600" w="21600">
                <a:moveTo>
                  <a:pt x="21600" y="21600"/>
                </a:moveTo>
                <a:lnTo>
                  <a:pt x="21600" y="0"/>
                </a:lnTo>
                <a:lnTo>
                  <a:pt x="0" y="0"/>
                </a:lnTo>
                <a:lnTo>
                  <a:pt x="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218" name="Google Shape;218;p74"/>
          <p:cNvCxnSpPr/>
          <p:nvPr/>
        </p:nvCxnSpPr>
        <p:spPr>
          <a:xfrm flipH="1" rot="10800000">
            <a:off x="1230312" y="1279525"/>
            <a:ext cx="1" cy="74613"/>
          </a:xfrm>
          <a:prstGeom prst="straightConnector1">
            <a:avLst/>
          </a:prstGeom>
          <a:noFill/>
          <a:ln cap="flat" cmpd="sng" w="9525">
            <a:solidFill>
              <a:srgbClr val="000000"/>
            </a:solidFill>
            <a:prstDash val="solid"/>
            <a:round/>
            <a:headEnd len="sm" w="sm" type="none"/>
            <a:tailEnd len="sm" w="sm" type="none"/>
          </a:ln>
        </p:spPr>
      </p:cxnSp>
      <p:sp>
        <p:nvSpPr>
          <p:cNvPr id="219" name="Google Shape;219;p74"/>
          <p:cNvSpPr/>
          <p:nvPr/>
        </p:nvSpPr>
        <p:spPr>
          <a:xfrm>
            <a:off x="5454650" y="1358900"/>
            <a:ext cx="3100388" cy="71438"/>
          </a:xfrm>
          <a:custGeom>
            <a:rect b="b" l="l" r="r" t="t"/>
            <a:pathLst>
              <a:path extrusionOk="0" h="21600" w="21600">
                <a:moveTo>
                  <a:pt x="0" y="21600"/>
                </a:moveTo>
                <a:lnTo>
                  <a:pt x="0" y="0"/>
                </a:lnTo>
                <a:lnTo>
                  <a:pt x="21600" y="0"/>
                </a:lnTo>
                <a:lnTo>
                  <a:pt x="21600" y="2160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220" name="Google Shape;220;p74"/>
          <p:cNvCxnSpPr/>
          <p:nvPr/>
        </p:nvCxnSpPr>
        <p:spPr>
          <a:xfrm flipH="1" rot="10800000">
            <a:off x="6992937" y="1279524"/>
            <a:ext cx="1588" cy="74614"/>
          </a:xfrm>
          <a:prstGeom prst="straightConnector1">
            <a:avLst/>
          </a:prstGeom>
          <a:noFill/>
          <a:ln cap="flat" cmpd="sng" w="9525">
            <a:solidFill>
              <a:srgbClr val="000000"/>
            </a:solidFill>
            <a:prstDash val="solid"/>
            <a:round/>
            <a:headEnd len="sm" w="sm" type="none"/>
            <a:tailEnd len="sm" w="sm" type="none"/>
          </a:ln>
        </p:spPr>
      </p:cxnSp>
      <p:sp>
        <p:nvSpPr>
          <p:cNvPr id="221" name="Google Shape;221;p74"/>
          <p:cNvSpPr/>
          <p:nvPr/>
        </p:nvSpPr>
        <p:spPr>
          <a:xfrm>
            <a:off x="6757987" y="4216400"/>
            <a:ext cx="862013" cy="95250"/>
          </a:xfrm>
          <a:custGeom>
            <a:rect b="b" l="l" r="r" t="t"/>
            <a:pathLst>
              <a:path extrusionOk="0" h="21600" w="21600">
                <a:moveTo>
                  <a:pt x="0" y="4388"/>
                </a:moveTo>
                <a:lnTo>
                  <a:pt x="0" y="21600"/>
                </a:lnTo>
                <a:lnTo>
                  <a:pt x="2160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222" name="Google Shape;222;p74"/>
          <p:cNvCxnSpPr/>
          <p:nvPr/>
        </p:nvCxnSpPr>
        <p:spPr>
          <a:xfrm>
            <a:off x="7183437" y="4311649"/>
            <a:ext cx="1589" cy="73027"/>
          </a:xfrm>
          <a:prstGeom prst="straightConnector1">
            <a:avLst/>
          </a:prstGeom>
          <a:noFill/>
          <a:ln cap="flat" cmpd="sng" w="9525">
            <a:solidFill>
              <a:srgbClr val="000000"/>
            </a:solidFill>
            <a:prstDash val="solid"/>
            <a:round/>
            <a:headEnd len="sm" w="sm" type="none"/>
            <a:tailEnd len="sm" w="sm" type="none"/>
          </a:ln>
        </p:spPr>
      </p:cxnSp>
      <p:sp>
        <p:nvSpPr>
          <p:cNvPr id="223" name="Google Shape;223;p74"/>
          <p:cNvSpPr/>
          <p:nvPr/>
        </p:nvSpPr>
        <p:spPr>
          <a:xfrm>
            <a:off x="6553200" y="4721225"/>
            <a:ext cx="709613" cy="96838"/>
          </a:xfrm>
          <a:custGeom>
            <a:rect b="b" l="l" r="r" t="t"/>
            <a:pathLst>
              <a:path extrusionOk="0" h="21600" w="21600">
                <a:moveTo>
                  <a:pt x="0" y="5236"/>
                </a:moveTo>
                <a:lnTo>
                  <a:pt x="0" y="21600"/>
                </a:lnTo>
                <a:lnTo>
                  <a:pt x="21600" y="21600"/>
                </a:lnTo>
                <a:lnTo>
                  <a:pt x="21600" y="0"/>
                </a:lnTo>
              </a:path>
            </a:pathLst>
          </a:cu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cxnSp>
        <p:nvCxnSpPr>
          <p:cNvPr id="224" name="Google Shape;224;p74"/>
          <p:cNvCxnSpPr/>
          <p:nvPr/>
        </p:nvCxnSpPr>
        <p:spPr>
          <a:xfrm>
            <a:off x="6911974" y="4818062"/>
            <a:ext cx="1589" cy="74614"/>
          </a:xfrm>
          <a:prstGeom prst="straightConnector1">
            <a:avLst/>
          </a:prstGeom>
          <a:noFill/>
          <a:ln cap="flat" cmpd="sng" w="9525">
            <a:solidFill>
              <a:srgbClr val="000000"/>
            </a:solidFill>
            <a:prstDash val="solid"/>
            <a:round/>
            <a:headEnd len="sm" w="sm" type="none"/>
            <a:tailEnd len="sm" w="sm" type="none"/>
          </a:ln>
        </p:spPr>
      </p:cxnSp>
      <p:sp>
        <p:nvSpPr>
          <p:cNvPr id="225" name="Google Shape;225;p74"/>
          <p:cNvSpPr txBox="1"/>
          <p:nvPr/>
        </p:nvSpPr>
        <p:spPr>
          <a:xfrm>
            <a:off x="923417" y="773112"/>
            <a:ext cx="711263" cy="4149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000"/>
              <a:buFont typeface="Arial"/>
              <a:buNone/>
            </a:pPr>
            <a:r>
              <a:rPr b="1" lang="en-US" sz="1000"/>
              <a:t>Қанның перитубулярлы жасушалары</a:t>
            </a:r>
            <a:endParaRPr b="0" i="0" sz="1400" u="none" cap="none" strike="noStrike">
              <a:solidFill>
                <a:srgbClr val="000000"/>
              </a:solidFill>
              <a:latin typeface="Arial"/>
              <a:ea typeface="Arial"/>
              <a:cs typeface="Arial"/>
              <a:sym typeface="Arial"/>
            </a:endParaRPr>
          </a:p>
        </p:txBody>
      </p:sp>
      <p:sp>
        <p:nvSpPr>
          <p:cNvPr id="226" name="Google Shape;226;p74"/>
          <p:cNvSpPr txBox="1"/>
          <p:nvPr/>
        </p:nvSpPr>
        <p:spPr>
          <a:xfrm>
            <a:off x="2872253" y="928687"/>
            <a:ext cx="1755479" cy="27524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dk1"/>
              </a:buClr>
              <a:buSzPts val="1100"/>
              <a:buFont typeface="Arial"/>
              <a:buNone/>
            </a:pPr>
            <a:r>
              <a:rPr b="1" lang="en-US" sz="1000"/>
              <a:t>Бүйрек түтікшелері жасушалары</a:t>
            </a:r>
            <a:endParaRPr b="1" sz="1000"/>
          </a:p>
          <a:p>
            <a:pPr indent="0" lvl="0" marL="0" marR="0" rtl="0" algn="ctr">
              <a:lnSpc>
                <a:spcPct val="100000"/>
              </a:lnSpc>
              <a:spcBef>
                <a:spcPts val="0"/>
              </a:spcBef>
              <a:spcAft>
                <a:spcPts val="0"/>
              </a:spcAft>
              <a:buClr>
                <a:schemeClr val="dk1"/>
              </a:buClr>
              <a:buSzPts val="1100"/>
              <a:buFont typeface="Arial"/>
              <a:buNone/>
            </a:pPr>
            <a:r>
              <a:rPr b="1" lang="en-US" sz="1000"/>
              <a:t>(проксимальды ширатылған түтікше)</a:t>
            </a:r>
            <a:endParaRPr b="1" sz="1000"/>
          </a:p>
          <a:p>
            <a:pPr indent="0" lvl="0" marL="0" marR="0" rtl="0" algn="ctr">
              <a:lnSpc>
                <a:spcPct val="100000"/>
              </a:lnSpc>
              <a:spcBef>
                <a:spcPts val="0"/>
              </a:spcBef>
              <a:spcAft>
                <a:spcPts val="0"/>
              </a:spcAft>
              <a:buClr>
                <a:srgbClr val="000000"/>
              </a:buClr>
              <a:buSzPts val="1000"/>
              <a:buFont typeface="Arial"/>
              <a:buNone/>
            </a:pPr>
            <a:r>
              <a:t/>
            </a:r>
            <a:endParaRPr b="1" sz="1000"/>
          </a:p>
        </p:txBody>
      </p:sp>
      <p:sp>
        <p:nvSpPr>
          <p:cNvPr id="227" name="Google Shape;227;p74"/>
          <p:cNvSpPr txBox="1"/>
          <p:nvPr/>
        </p:nvSpPr>
        <p:spPr>
          <a:xfrm>
            <a:off x="3681412" y="2239962"/>
            <a:ext cx="15386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28" name="Google Shape;228;p74"/>
          <p:cNvSpPr txBox="1"/>
          <p:nvPr/>
        </p:nvSpPr>
        <p:spPr>
          <a:xfrm>
            <a:off x="2879725" y="3621087"/>
            <a:ext cx="732471"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Amino acid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catabolism</a:t>
            </a:r>
            <a:endParaRPr b="0" i="0" sz="1400" u="none" cap="none" strike="noStrike">
              <a:solidFill>
                <a:srgbClr val="000000"/>
              </a:solidFill>
              <a:latin typeface="Arial"/>
              <a:ea typeface="Arial"/>
              <a:cs typeface="Arial"/>
              <a:sym typeface="Arial"/>
            </a:endParaRPr>
          </a:p>
        </p:txBody>
      </p:sp>
      <p:sp>
        <p:nvSpPr>
          <p:cNvPr id="229" name="Google Shape;229;p74"/>
          <p:cNvSpPr txBox="1"/>
          <p:nvPr/>
        </p:nvSpPr>
        <p:spPr>
          <a:xfrm>
            <a:off x="3978275" y="4084637"/>
            <a:ext cx="15386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30" name="Google Shape;230;p74"/>
          <p:cNvSpPr txBox="1"/>
          <p:nvPr/>
        </p:nvSpPr>
        <p:spPr>
          <a:xfrm>
            <a:off x="3702050" y="4514850"/>
            <a:ext cx="389091"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25000" i="0" lang="en-US" sz="1000" u="none" cap="none" strike="noStrike">
                <a:solidFill>
                  <a:srgbClr val="000000"/>
                </a:solidFill>
                <a:latin typeface="Arial"/>
                <a:ea typeface="Arial"/>
                <a:cs typeface="Arial"/>
                <a:sym typeface="Arial"/>
              </a:rPr>
              <a:t>2</a:t>
            </a:r>
            <a:r>
              <a:rPr b="1" i="0" lang="en-US" sz="1000" u="none" cap="none" strike="noStrike">
                <a:solidFill>
                  <a:srgbClr val="000000"/>
                </a:solidFill>
                <a:latin typeface="Arial"/>
                <a:ea typeface="Arial"/>
                <a:cs typeface="Arial"/>
                <a:sym typeface="Arial"/>
              </a:rPr>
              <a:t>CO</a:t>
            </a:r>
            <a:r>
              <a:rPr b="1" baseline="-25000" i="0" lang="en-US" sz="10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31" name="Google Shape;231;p74"/>
          <p:cNvSpPr txBox="1"/>
          <p:nvPr/>
        </p:nvSpPr>
        <p:spPr>
          <a:xfrm>
            <a:off x="7097712" y="5599112"/>
            <a:ext cx="1219015"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Diffusion through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membrane channel</a:t>
            </a:r>
            <a:endParaRPr b="0" i="0" sz="1400" u="none" cap="none" strike="noStrike">
              <a:solidFill>
                <a:srgbClr val="000000"/>
              </a:solidFill>
              <a:latin typeface="Arial"/>
              <a:ea typeface="Arial"/>
              <a:cs typeface="Arial"/>
              <a:sym typeface="Arial"/>
            </a:endParaRPr>
          </a:p>
        </p:txBody>
      </p:sp>
      <p:sp>
        <p:nvSpPr>
          <p:cNvPr id="232" name="Google Shape;232;p74"/>
          <p:cNvSpPr txBox="1"/>
          <p:nvPr/>
        </p:nvSpPr>
        <p:spPr>
          <a:xfrm>
            <a:off x="7097712" y="5938837"/>
            <a:ext cx="1338884"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Diffusion through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membrane lipid</a:t>
            </a:r>
            <a:endParaRPr b="0" i="0" sz="1400" u="none" cap="none" strike="noStrike">
              <a:solidFill>
                <a:srgbClr val="000000"/>
              </a:solidFill>
              <a:latin typeface="Arial"/>
              <a:ea typeface="Arial"/>
              <a:cs typeface="Arial"/>
              <a:sym typeface="Arial"/>
            </a:endParaRPr>
          </a:p>
        </p:txBody>
      </p:sp>
      <p:sp>
        <p:nvSpPr>
          <p:cNvPr id="233" name="Google Shape;233;p74"/>
          <p:cNvSpPr txBox="1"/>
          <p:nvPr/>
        </p:nvSpPr>
        <p:spPr>
          <a:xfrm>
            <a:off x="6816725" y="4070350"/>
            <a:ext cx="855663"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30000" i="0" lang="en-US" sz="1000" u="none" cap="none" strike="noStrike">
                <a:solidFill>
                  <a:srgbClr val="000000"/>
                </a:solidFill>
                <a:latin typeface="Arial"/>
                <a:ea typeface="Arial"/>
                <a:cs typeface="Arial"/>
                <a:sym typeface="Arial"/>
              </a:rPr>
              <a:t>+ </a:t>
            </a:r>
            <a:r>
              <a:rPr b="1" i="0" lang="en-US" sz="1000" u="none" cap="none" strike="noStrike">
                <a:solidFill>
                  <a:srgbClr val="000000"/>
                </a:solidFill>
                <a:latin typeface="Arial"/>
                <a:ea typeface="Arial"/>
                <a:cs typeface="Arial"/>
                <a:sym typeface="Arial"/>
              </a:rPr>
              <a:t>+ NH</a:t>
            </a:r>
            <a:r>
              <a:rPr b="1" baseline="-25000" i="0" lang="en-US" sz="1000" u="none" cap="none" strike="noStrike">
                <a:solidFill>
                  <a:srgbClr val="000000"/>
                </a:solidFill>
                <a:latin typeface="Arial"/>
                <a:ea typeface="Arial"/>
                <a:cs typeface="Arial"/>
                <a:sym typeface="Arial"/>
              </a:rPr>
              <a:t>3 </a:t>
            </a:r>
            <a:r>
              <a:rPr b="1" i="0" lang="en-US" sz="1000" u="none" cap="none" strike="noStrike">
                <a:solidFill>
                  <a:srgbClr val="000000"/>
                </a:solidFill>
                <a:latin typeface="Arial"/>
                <a:ea typeface="Arial"/>
                <a:cs typeface="Arial"/>
                <a:sym typeface="Arial"/>
              </a:rPr>
              <a:t>+Cl</a:t>
            </a:r>
            <a:r>
              <a:rPr b="1" baseline="30000" i="0" lang="en-US" sz="10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34" name="Google Shape;234;p74"/>
          <p:cNvSpPr txBox="1"/>
          <p:nvPr/>
        </p:nvSpPr>
        <p:spPr>
          <a:xfrm>
            <a:off x="6015037" y="2489200"/>
            <a:ext cx="818564" cy="15967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43C8F1"/>
              </a:buClr>
              <a:buSzPts val="1000"/>
              <a:buFont typeface="Arial"/>
              <a:buNone/>
            </a:pPr>
            <a:r>
              <a:rPr b="1" i="0" lang="en-US" sz="1000" u="none" cap="none" strike="noStrike">
                <a:solidFill>
                  <a:srgbClr val="43C8F1"/>
                </a:solidFill>
                <a:latin typeface="Arial"/>
                <a:ea typeface="Arial"/>
                <a:cs typeface="Arial"/>
                <a:sym typeface="Arial"/>
              </a:rPr>
              <a:t>H</a:t>
            </a:r>
            <a:r>
              <a:rPr b="1" baseline="30000" i="0" lang="en-US" sz="1000" u="none" cap="none" strike="noStrike">
                <a:solidFill>
                  <a:srgbClr val="000000"/>
                </a:solidFill>
                <a:latin typeface="Arial"/>
                <a:ea typeface="Arial"/>
                <a:cs typeface="Arial"/>
                <a:sym typeface="Arial"/>
              </a:rPr>
              <a:t>+ </a:t>
            </a:r>
            <a:r>
              <a:rPr b="1" i="0" lang="en-US" sz="1000" u="none" cap="none" strike="noStrike">
                <a:solidFill>
                  <a:srgbClr val="000000"/>
                </a:solidFill>
                <a:latin typeface="Arial"/>
                <a:ea typeface="Arial"/>
                <a:cs typeface="Arial"/>
                <a:sym typeface="Arial"/>
              </a:rPr>
              <a:t>+ Na</a:t>
            </a:r>
            <a:r>
              <a:rPr b="1" baseline="-25000" i="0" lang="en-US" sz="1000" u="none" cap="none" strike="noStrike">
                <a:solidFill>
                  <a:srgbClr val="000000"/>
                </a:solidFill>
                <a:latin typeface="Arial"/>
                <a:ea typeface="Arial"/>
                <a:cs typeface="Arial"/>
                <a:sym typeface="Arial"/>
              </a:rPr>
              <a:t>2</a:t>
            </a:r>
            <a:r>
              <a:rPr b="1" i="0" lang="en-US" sz="1000" u="none" cap="none" strike="noStrike">
                <a:solidFill>
                  <a:srgbClr val="000000"/>
                </a:solidFill>
                <a:latin typeface="Arial"/>
                <a:ea typeface="Arial"/>
                <a:cs typeface="Arial"/>
                <a:sym typeface="Arial"/>
              </a:rPr>
              <a:t>HPO</a:t>
            </a:r>
            <a:r>
              <a:rPr b="1" baseline="-25000" i="0" lang="en-US" sz="1000" u="none" cap="none" strike="noStrike">
                <a:solidFill>
                  <a:srgbClr val="000000"/>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235" name="Google Shape;235;p74"/>
          <p:cNvSpPr txBox="1"/>
          <p:nvPr/>
        </p:nvSpPr>
        <p:spPr>
          <a:xfrm>
            <a:off x="2196782" y="690562"/>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sal25693_24_12" id="240" name="Google Shape;240;p75"/>
          <p:cNvPicPr preferRelativeResize="0"/>
          <p:nvPr/>
        </p:nvPicPr>
        <p:blipFill rotWithShape="1">
          <a:blip r:embed="rId3">
            <a:alphaModFix/>
          </a:blip>
          <a:srcRect b="0" l="0" r="0" t="0"/>
          <a:stretch/>
        </p:blipFill>
        <p:spPr>
          <a:xfrm>
            <a:off x="1294150" y="1022825"/>
            <a:ext cx="6554450" cy="5732001"/>
          </a:xfrm>
          <a:prstGeom prst="rect">
            <a:avLst/>
          </a:prstGeom>
          <a:noFill/>
          <a:ln>
            <a:noFill/>
          </a:ln>
        </p:spPr>
      </p:pic>
      <p:sp>
        <p:nvSpPr>
          <p:cNvPr id="241" name="Google Shape;241;p75"/>
          <p:cNvSpPr txBox="1"/>
          <p:nvPr/>
        </p:nvSpPr>
        <p:spPr>
          <a:xfrm>
            <a:off x="4438650" y="1103312"/>
            <a:ext cx="283568"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pH</a:t>
            </a:r>
            <a:endParaRPr b="0" i="0" sz="1400" u="none" cap="none" strike="noStrike">
              <a:solidFill>
                <a:srgbClr val="000000"/>
              </a:solidFill>
              <a:latin typeface="Arial"/>
              <a:ea typeface="Arial"/>
              <a:cs typeface="Arial"/>
              <a:sym typeface="Arial"/>
            </a:endParaRPr>
          </a:p>
        </p:txBody>
      </p:sp>
      <p:sp>
        <p:nvSpPr>
          <p:cNvPr id="242" name="Google Shape;242;p75"/>
          <p:cNvSpPr txBox="1"/>
          <p:nvPr/>
        </p:nvSpPr>
        <p:spPr>
          <a:xfrm rot="660000">
            <a:off x="4716905" y="1847699"/>
            <a:ext cx="408187" cy="2219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7.45</a:t>
            </a:r>
            <a:endParaRPr b="0" i="0" sz="1400" u="none" cap="none" strike="noStrike">
              <a:solidFill>
                <a:srgbClr val="000000"/>
              </a:solidFill>
              <a:latin typeface="Arial"/>
              <a:ea typeface="Arial"/>
              <a:cs typeface="Arial"/>
              <a:sym typeface="Arial"/>
            </a:endParaRPr>
          </a:p>
        </p:txBody>
      </p:sp>
      <p:sp>
        <p:nvSpPr>
          <p:cNvPr id="243" name="Google Shape;243;p75"/>
          <p:cNvSpPr txBox="1"/>
          <p:nvPr/>
        </p:nvSpPr>
        <p:spPr>
          <a:xfrm rot="-660000">
            <a:off x="4014107" y="1845238"/>
            <a:ext cx="408187" cy="2219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7.35</a:t>
            </a:r>
            <a:endParaRPr b="0" i="0" sz="1400" u="none" cap="none" strike="noStrike">
              <a:solidFill>
                <a:srgbClr val="000000"/>
              </a:solidFill>
              <a:latin typeface="Arial"/>
              <a:ea typeface="Arial"/>
              <a:cs typeface="Arial"/>
              <a:sym typeface="Arial"/>
            </a:endParaRPr>
          </a:p>
        </p:txBody>
      </p:sp>
      <p:sp>
        <p:nvSpPr>
          <p:cNvPr id="244" name="Google Shape;244;p75"/>
          <p:cNvSpPr txBox="1"/>
          <p:nvPr/>
        </p:nvSpPr>
        <p:spPr>
          <a:xfrm rot="1680000">
            <a:off x="5190900" y="1814072"/>
            <a:ext cx="904975"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Alkalosis</a:t>
            </a:r>
            <a:endParaRPr b="0" i="0" sz="1400" u="none" cap="none" strike="noStrike">
              <a:solidFill>
                <a:srgbClr val="000000"/>
              </a:solidFill>
              <a:latin typeface="Arial"/>
              <a:ea typeface="Arial"/>
              <a:cs typeface="Arial"/>
              <a:sym typeface="Arial"/>
            </a:endParaRPr>
          </a:p>
        </p:txBody>
      </p:sp>
      <p:sp>
        <p:nvSpPr>
          <p:cNvPr id="245" name="Google Shape;245;p75"/>
          <p:cNvSpPr txBox="1"/>
          <p:nvPr/>
        </p:nvSpPr>
        <p:spPr>
          <a:xfrm rot="-1680000">
            <a:off x="2895873" y="1880925"/>
            <a:ext cx="859632" cy="2219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Acidosis</a:t>
            </a:r>
            <a:endParaRPr b="0" i="0" sz="1400" u="none" cap="none" strike="noStrike">
              <a:solidFill>
                <a:srgbClr val="000000"/>
              </a:solidFill>
              <a:latin typeface="Arial"/>
              <a:ea typeface="Arial"/>
              <a:cs typeface="Arial"/>
              <a:sym typeface="Arial"/>
            </a:endParaRPr>
          </a:p>
        </p:txBody>
      </p:sp>
      <p:sp>
        <p:nvSpPr>
          <p:cNvPr id="246" name="Google Shape;246;p75"/>
          <p:cNvSpPr txBox="1"/>
          <p:nvPr/>
        </p:nvSpPr>
        <p:spPr>
          <a:xfrm rot="2580000">
            <a:off x="6067062" y="2442547"/>
            <a:ext cx="295177"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8.0</a:t>
            </a:r>
            <a:endParaRPr b="0" i="0" sz="1400" u="none" cap="none" strike="noStrike">
              <a:solidFill>
                <a:srgbClr val="000000"/>
              </a:solidFill>
              <a:latin typeface="Arial"/>
              <a:ea typeface="Arial"/>
              <a:cs typeface="Arial"/>
              <a:sym typeface="Arial"/>
            </a:endParaRPr>
          </a:p>
        </p:txBody>
      </p:sp>
      <p:sp>
        <p:nvSpPr>
          <p:cNvPr id="247" name="Google Shape;247;p75"/>
          <p:cNvSpPr txBox="1"/>
          <p:nvPr/>
        </p:nvSpPr>
        <p:spPr>
          <a:xfrm rot="-2760000">
            <a:off x="2706188" y="2540494"/>
            <a:ext cx="295176"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6.8</a:t>
            </a:r>
            <a:endParaRPr b="0" i="0" sz="1400" u="none" cap="none" strike="noStrike">
              <a:solidFill>
                <a:srgbClr val="000000"/>
              </a:solidFill>
              <a:latin typeface="Arial"/>
              <a:ea typeface="Arial"/>
              <a:cs typeface="Arial"/>
              <a:sym typeface="Arial"/>
            </a:endParaRPr>
          </a:p>
        </p:txBody>
      </p:sp>
      <p:sp>
        <p:nvSpPr>
          <p:cNvPr id="248" name="Google Shape;248;p75"/>
          <p:cNvSpPr txBox="1"/>
          <p:nvPr/>
        </p:nvSpPr>
        <p:spPr>
          <a:xfrm>
            <a:off x="4175125" y="1528762"/>
            <a:ext cx="712788"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Normal</a:t>
            </a:r>
            <a:endParaRPr b="0" i="0" sz="1400" u="none" cap="none" strike="noStrike">
              <a:solidFill>
                <a:srgbClr val="000000"/>
              </a:solidFill>
              <a:latin typeface="Arial"/>
              <a:ea typeface="Arial"/>
              <a:cs typeface="Arial"/>
              <a:sym typeface="Arial"/>
            </a:endParaRPr>
          </a:p>
        </p:txBody>
      </p:sp>
      <p:sp>
        <p:nvSpPr>
          <p:cNvPr id="249" name="Google Shape;249;p75"/>
          <p:cNvSpPr txBox="1"/>
          <p:nvPr/>
        </p:nvSpPr>
        <p:spPr>
          <a:xfrm rot="3180000">
            <a:off x="6431674" y="2677745"/>
            <a:ext cx="577255"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250" name="Google Shape;250;p75"/>
          <p:cNvSpPr txBox="1"/>
          <p:nvPr/>
        </p:nvSpPr>
        <p:spPr>
          <a:xfrm rot="-3016600">
            <a:off x="2059761" y="2722155"/>
            <a:ext cx="577256" cy="2219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251" name="Google Shape;251;p75"/>
          <p:cNvSpPr txBox="1"/>
          <p:nvPr/>
        </p:nvSpPr>
        <p:spPr>
          <a:xfrm>
            <a:off x="1620837" y="3757612"/>
            <a:ext cx="614926" cy="2605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a:t>
            </a:r>
            <a:r>
              <a:rPr b="1" baseline="-25000" i="0" lang="en-US" sz="1600" u="none" cap="none" strike="noStrike">
                <a:solidFill>
                  <a:srgbClr val="000000"/>
                </a:solidFill>
                <a:latin typeface="Arial"/>
                <a:ea typeface="Arial"/>
                <a:cs typeface="Arial"/>
                <a:sym typeface="Arial"/>
              </a:rPr>
              <a:t>2</a:t>
            </a:r>
            <a:r>
              <a:rPr b="1" i="0" lang="en-US" sz="1600" u="none" cap="none" strike="noStrike">
                <a:solidFill>
                  <a:srgbClr val="000000"/>
                </a:solidFill>
                <a:latin typeface="Arial"/>
                <a:ea typeface="Arial"/>
                <a:cs typeface="Arial"/>
                <a:sym typeface="Arial"/>
              </a:rPr>
              <a:t>CO</a:t>
            </a:r>
            <a:r>
              <a:rPr b="1" baseline="-25000" i="0" lang="en-US" sz="16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252" name="Google Shape;252;p75"/>
          <p:cNvSpPr txBox="1"/>
          <p:nvPr/>
        </p:nvSpPr>
        <p:spPr>
          <a:xfrm>
            <a:off x="6938962" y="3757612"/>
            <a:ext cx="614926" cy="26056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HCO</a:t>
            </a:r>
            <a:r>
              <a:rPr b="1" baseline="-25000" i="0" lang="en-US" sz="1600" u="none" cap="none" strike="noStrike">
                <a:solidFill>
                  <a:srgbClr val="000000"/>
                </a:solidFill>
                <a:latin typeface="Arial"/>
                <a:ea typeface="Arial"/>
                <a:cs typeface="Arial"/>
                <a:sym typeface="Arial"/>
              </a:rPr>
              <a:t>3</a:t>
            </a:r>
            <a:r>
              <a:rPr b="1" baseline="30000" i="0" lang="en-US" sz="1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53" name="Google Shape;253;p7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54" name="Google Shape;254;p75"/>
          <p:cNvSpPr txBox="1"/>
          <p:nvPr>
            <p:ph idx="4294967295" type="title"/>
          </p:nvPr>
        </p:nvSpPr>
        <p:spPr>
          <a:xfrm>
            <a:off x="-1" y="38100"/>
            <a:ext cx="9144002" cy="762000"/>
          </a:xfrm>
          <a:prstGeom prst="rect">
            <a:avLst/>
          </a:prstGeom>
          <a:noFill/>
          <a:ln>
            <a:noFill/>
          </a:ln>
        </p:spPr>
        <p:txBody>
          <a:bodyPr anchorCtr="0" anchor="ctr" bIns="45700" lIns="45700" spcFirstLastPara="1" rIns="45700" wrap="square" tIns="45700">
            <a:normAutofit/>
          </a:bodyPr>
          <a:lstStyle/>
          <a:p>
            <a:pPr indent="0" lvl="0" marL="0" marR="0" rtl="0" algn="ctr">
              <a:lnSpc>
                <a:spcPct val="100000"/>
              </a:lnSpc>
              <a:spcBef>
                <a:spcPts val="0"/>
              </a:spcBef>
              <a:spcAft>
                <a:spcPts val="0"/>
              </a:spcAft>
              <a:buClr>
                <a:srgbClr val="000000"/>
              </a:buClr>
              <a:buSzPts val="4400"/>
              <a:buFont typeface="Arial"/>
              <a:buNone/>
            </a:pPr>
            <a:r>
              <a:rPr b="1" lang="en-US" sz="4400"/>
              <a:t>Қышқыл-сілтілі баланс</a:t>
            </a:r>
            <a:endParaRPr/>
          </a:p>
        </p:txBody>
      </p:sp>
      <p:sp>
        <p:nvSpPr>
          <p:cNvPr id="255" name="Google Shape;255;p75"/>
          <p:cNvSpPr txBox="1"/>
          <p:nvPr/>
        </p:nvSpPr>
        <p:spPr>
          <a:xfrm>
            <a:off x="252095" y="1143000"/>
            <a:ext cx="22707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24.12</a:t>
            </a:r>
            <a:endParaRPr b="0" i="0" sz="1400" u="none" cap="none" strike="noStrike">
              <a:solidFill>
                <a:srgbClr val="000000"/>
              </a:solidFill>
              <a:latin typeface="Arial"/>
              <a:ea typeface="Arial"/>
              <a:cs typeface="Arial"/>
              <a:sym typeface="Arial"/>
            </a:endParaRPr>
          </a:p>
        </p:txBody>
      </p:sp>
      <p:sp>
        <p:nvSpPr>
          <p:cNvPr id="256" name="Google Shape;256;p75"/>
          <p:cNvSpPr txBox="1"/>
          <p:nvPr/>
        </p:nvSpPr>
        <p:spPr>
          <a:xfrm>
            <a:off x="2196782" y="776287"/>
            <a:ext cx="4718686" cy="202417"/>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7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62" name="Google Shape;262;p76"/>
          <p:cNvSpPr txBox="1"/>
          <p:nvPr>
            <p:ph idx="4294967295" type="title"/>
          </p:nvPr>
        </p:nvSpPr>
        <p:spPr>
          <a:xfrm>
            <a:off x="-1" y="14287"/>
            <a:ext cx="9144002" cy="701676"/>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4000"/>
              <a:buNone/>
            </a:pPr>
            <a:r>
              <a:rPr b="1" lang="en-US" sz="3200"/>
              <a:t>Қышқыл-сілтілі  балансының бұзылуы</a:t>
            </a:r>
            <a:endParaRPr sz="2800"/>
          </a:p>
        </p:txBody>
      </p:sp>
      <p:sp>
        <p:nvSpPr>
          <p:cNvPr id="263" name="Google Shape;263;p76"/>
          <p:cNvSpPr txBox="1"/>
          <p:nvPr>
            <p:ph idx="4294967295" type="body"/>
          </p:nvPr>
        </p:nvSpPr>
        <p:spPr>
          <a:xfrm>
            <a:off x="152400" y="708025"/>
            <a:ext cx="8839200" cy="2819400"/>
          </a:xfrm>
          <a:prstGeom prst="rect">
            <a:avLst/>
          </a:prstGeom>
          <a:noFill/>
          <a:ln>
            <a:noFill/>
          </a:ln>
        </p:spPr>
        <p:txBody>
          <a:bodyPr anchorCtr="0" anchor="t" bIns="45700" lIns="45700" spcFirstLastPara="1" rIns="45700" wrap="square" tIns="45700">
            <a:normAutofit/>
          </a:bodyPr>
          <a:lstStyle/>
          <a:p>
            <a:pPr indent="-311150" lvl="0" marL="342900" rtl="0" algn="l">
              <a:lnSpc>
                <a:spcPct val="80000"/>
              </a:lnSpc>
              <a:spcBef>
                <a:spcPts val="0"/>
              </a:spcBef>
              <a:spcAft>
                <a:spcPts val="0"/>
              </a:spcAft>
              <a:buClr>
                <a:srgbClr val="000000"/>
              </a:buClr>
              <a:buSzPts val="1900"/>
              <a:buChar char="•"/>
            </a:pPr>
            <a:r>
              <a:rPr b="1" lang="en-US" sz="1900">
                <a:solidFill>
                  <a:srgbClr val="000000"/>
                </a:solidFill>
              </a:rPr>
              <a:t>қышқыл-сілтілі  баланс - бикарбонатты буферлік жүйеге байланысты</a:t>
            </a:r>
            <a:endParaRPr b="1" sz="1900">
              <a:solidFill>
                <a:srgbClr val="000000"/>
              </a:solidFill>
            </a:endParaRPr>
          </a:p>
          <a:p>
            <a:pPr indent="-311150" lvl="0" marL="342900" rtl="0" algn="l">
              <a:lnSpc>
                <a:spcPct val="80000"/>
              </a:lnSpc>
              <a:spcBef>
                <a:spcPts val="0"/>
              </a:spcBef>
              <a:spcAft>
                <a:spcPts val="0"/>
              </a:spcAft>
              <a:buClr>
                <a:srgbClr val="0000FF"/>
              </a:buClr>
              <a:buSzPts val="1900"/>
              <a:buChar char="•"/>
            </a:pPr>
            <a:r>
              <a:rPr b="1" lang="en-US" sz="1900">
                <a:solidFill>
                  <a:srgbClr val="0000FF"/>
                </a:solidFill>
              </a:rPr>
              <a:t>ацидоз-РН 7,35-тен төмен</a:t>
            </a:r>
            <a:endParaRPr b="1" sz="1900">
              <a:solidFill>
                <a:srgbClr val="0000FF"/>
              </a:solidFill>
            </a:endParaRPr>
          </a:p>
          <a:p>
            <a:pPr indent="-311150" lvl="0" marL="342900" rtl="0" algn="l">
              <a:lnSpc>
                <a:spcPct val="80000"/>
              </a:lnSpc>
              <a:spcBef>
                <a:spcPts val="0"/>
              </a:spcBef>
              <a:spcAft>
                <a:spcPts val="0"/>
              </a:spcAft>
              <a:buClr>
                <a:srgbClr val="000000"/>
              </a:buClr>
              <a:buSzPts val="1900"/>
              <a:buChar char="•"/>
            </a:pPr>
            <a:r>
              <a:rPr b="1" lang="en-US" sz="1900">
                <a:solidFill>
                  <a:srgbClr val="000000"/>
                </a:solidFill>
              </a:rPr>
              <a:t>Н + жасушаларға таралады және К +  ығыстырады, К+ концентрациясы жасуша сыртында артады</a:t>
            </a:r>
            <a:endParaRPr b="1" sz="1900">
              <a:solidFill>
                <a:srgbClr val="000000"/>
              </a:solidFill>
            </a:endParaRPr>
          </a:p>
          <a:p>
            <a:pPr indent="-311150" lvl="0" marL="342900" rtl="0" algn="l">
              <a:lnSpc>
                <a:spcPct val="80000"/>
              </a:lnSpc>
              <a:spcBef>
                <a:spcPts val="0"/>
              </a:spcBef>
              <a:spcAft>
                <a:spcPts val="0"/>
              </a:spcAft>
              <a:buClr>
                <a:srgbClr val="000000"/>
              </a:buClr>
              <a:buSzPts val="1900"/>
              <a:buChar char="•"/>
            </a:pPr>
            <a:r>
              <a:t/>
            </a:r>
            <a:endParaRPr b="1" sz="1900">
              <a:solidFill>
                <a:srgbClr val="000000"/>
              </a:solidFill>
            </a:endParaRPr>
          </a:p>
          <a:p>
            <a:pPr indent="-311150" lvl="0" marL="342900" rtl="0" algn="l">
              <a:lnSpc>
                <a:spcPct val="80000"/>
              </a:lnSpc>
              <a:spcBef>
                <a:spcPts val="0"/>
              </a:spcBef>
              <a:spcAft>
                <a:spcPts val="0"/>
              </a:spcAft>
              <a:buClr>
                <a:srgbClr val="000000"/>
              </a:buClr>
              <a:buSzPts val="1900"/>
              <a:buChar char="•"/>
            </a:pPr>
            <a:r>
              <a:rPr b="1" lang="en-US" sz="1900">
                <a:solidFill>
                  <a:srgbClr val="000000"/>
                </a:solidFill>
              </a:rPr>
              <a:t>H+, жасушаішінде  ақуызбен буферленип , мембраналардың гиперполяризациясын тудырады, жүйке және бұлшықет жасушаларын ынталандыру қиындайды; ОЖЖ депрессиясы шатасуға, дезориентацияға, комаға және мүмкін өлімге әкелуі мүмкін.</a:t>
            </a:r>
            <a:endParaRPr b="1" sz="1900">
              <a:solidFill>
                <a:srgbClr val="000000"/>
              </a:solidFill>
            </a:endParaRPr>
          </a:p>
          <a:p>
            <a:pPr indent="-311150" lvl="0" marL="342900" rtl="0" algn="l">
              <a:lnSpc>
                <a:spcPct val="80000"/>
              </a:lnSpc>
              <a:spcBef>
                <a:spcPts val="0"/>
              </a:spcBef>
              <a:spcAft>
                <a:spcPts val="0"/>
              </a:spcAft>
              <a:buClr>
                <a:srgbClr val="000000"/>
              </a:buClr>
              <a:buSzPts val="1900"/>
              <a:buChar char="•"/>
            </a:pPr>
            <a:r>
              <a:t/>
            </a:r>
            <a:endParaRPr b="1" sz="1900">
              <a:solidFill>
                <a:srgbClr val="000000"/>
              </a:solidFill>
            </a:endParaRPr>
          </a:p>
        </p:txBody>
      </p:sp>
      <p:sp>
        <p:nvSpPr>
          <p:cNvPr id="264" name="Google Shape;264;p76"/>
          <p:cNvSpPr txBox="1"/>
          <p:nvPr/>
        </p:nvSpPr>
        <p:spPr>
          <a:xfrm>
            <a:off x="4922520" y="5356225"/>
            <a:ext cx="2423160"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24.13</a:t>
            </a:r>
            <a:endParaRPr b="0" i="0" sz="1400" u="none" cap="none" strike="noStrike">
              <a:solidFill>
                <a:srgbClr val="000000"/>
              </a:solidFill>
              <a:latin typeface="Arial"/>
              <a:ea typeface="Arial"/>
              <a:cs typeface="Arial"/>
              <a:sym typeface="Arial"/>
            </a:endParaRPr>
          </a:p>
        </p:txBody>
      </p:sp>
      <p:pic>
        <p:nvPicPr>
          <p:cNvPr descr="sal25693_24_13" id="265" name="Google Shape;265;p76"/>
          <p:cNvPicPr preferRelativeResize="0"/>
          <p:nvPr/>
        </p:nvPicPr>
        <p:blipFill rotWithShape="1">
          <a:blip r:embed="rId3">
            <a:alphaModFix/>
          </a:blip>
          <a:srcRect b="0" l="0" r="0" t="0"/>
          <a:stretch/>
        </p:blipFill>
        <p:spPr>
          <a:xfrm>
            <a:off x="1524000" y="3700462"/>
            <a:ext cx="3098800" cy="2917826"/>
          </a:xfrm>
          <a:prstGeom prst="rect">
            <a:avLst/>
          </a:prstGeom>
          <a:noFill/>
          <a:ln>
            <a:noFill/>
          </a:ln>
        </p:spPr>
      </p:pic>
      <p:sp>
        <p:nvSpPr>
          <p:cNvPr id="266" name="Google Shape;266;p76"/>
          <p:cNvSpPr txBox="1"/>
          <p:nvPr/>
        </p:nvSpPr>
        <p:spPr>
          <a:xfrm>
            <a:off x="1600200" y="365125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67" name="Google Shape;267;p76"/>
          <p:cNvSpPr txBox="1"/>
          <p:nvPr/>
        </p:nvSpPr>
        <p:spPr>
          <a:xfrm>
            <a:off x="2017712" y="365125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K</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68" name="Google Shape;268;p76"/>
          <p:cNvSpPr txBox="1"/>
          <p:nvPr/>
        </p:nvSpPr>
        <p:spPr>
          <a:xfrm>
            <a:off x="2238375" y="3646487"/>
            <a:ext cx="27519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Protein</a:t>
            </a:r>
            <a:endParaRPr b="0" i="0" sz="1400" u="none" cap="none" strike="noStrike">
              <a:solidFill>
                <a:srgbClr val="000000"/>
              </a:solidFill>
              <a:latin typeface="Arial"/>
              <a:ea typeface="Arial"/>
              <a:cs typeface="Arial"/>
              <a:sym typeface="Arial"/>
            </a:endParaRPr>
          </a:p>
        </p:txBody>
      </p:sp>
      <p:sp>
        <p:nvSpPr>
          <p:cNvPr id="269" name="Google Shape;269;p76"/>
          <p:cNvSpPr txBox="1"/>
          <p:nvPr/>
        </p:nvSpPr>
        <p:spPr>
          <a:xfrm>
            <a:off x="2228850" y="5146675"/>
            <a:ext cx="27519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Protein</a:t>
            </a:r>
            <a:endParaRPr b="0" i="0" sz="1400" u="none" cap="none" strike="noStrike">
              <a:solidFill>
                <a:srgbClr val="000000"/>
              </a:solidFill>
              <a:latin typeface="Arial"/>
              <a:ea typeface="Arial"/>
              <a:cs typeface="Arial"/>
              <a:sym typeface="Arial"/>
            </a:endParaRPr>
          </a:p>
        </p:txBody>
      </p:sp>
      <p:sp>
        <p:nvSpPr>
          <p:cNvPr id="270" name="Google Shape;270;p76"/>
          <p:cNvSpPr txBox="1"/>
          <p:nvPr/>
        </p:nvSpPr>
        <p:spPr>
          <a:xfrm>
            <a:off x="2959100" y="5054600"/>
            <a:ext cx="3725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leading to</a:t>
            </a:r>
            <a:endParaRPr b="0" i="0" sz="1400" u="none" cap="none" strike="noStrike">
              <a:solidFill>
                <a:srgbClr val="000000"/>
              </a:solidFill>
              <a:latin typeface="Arial"/>
              <a:ea typeface="Arial"/>
              <a:cs typeface="Arial"/>
              <a:sym typeface="Arial"/>
            </a:endParaRPr>
          </a:p>
        </p:txBody>
      </p:sp>
      <p:sp>
        <p:nvSpPr>
          <p:cNvPr id="271" name="Google Shape;271;p76"/>
          <p:cNvSpPr txBox="1"/>
          <p:nvPr/>
        </p:nvSpPr>
        <p:spPr>
          <a:xfrm>
            <a:off x="3681412" y="5005387"/>
            <a:ext cx="50829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Hyperkalemia</a:t>
            </a:r>
            <a:endParaRPr b="0" i="0" sz="1400" u="none" cap="none" strike="noStrike">
              <a:solidFill>
                <a:srgbClr val="000000"/>
              </a:solidFill>
              <a:latin typeface="Arial"/>
              <a:ea typeface="Arial"/>
              <a:cs typeface="Arial"/>
              <a:sym typeface="Arial"/>
            </a:endParaRPr>
          </a:p>
        </p:txBody>
      </p:sp>
      <p:sp>
        <p:nvSpPr>
          <p:cNvPr id="272" name="Google Shape;272;p76"/>
          <p:cNvSpPr txBox="1"/>
          <p:nvPr/>
        </p:nvSpPr>
        <p:spPr>
          <a:xfrm>
            <a:off x="2936875" y="6534150"/>
            <a:ext cx="3725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leading to</a:t>
            </a:r>
            <a:endParaRPr b="0" i="0" sz="1400" u="none" cap="none" strike="noStrike">
              <a:solidFill>
                <a:srgbClr val="000000"/>
              </a:solidFill>
              <a:latin typeface="Arial"/>
              <a:ea typeface="Arial"/>
              <a:cs typeface="Arial"/>
              <a:sym typeface="Arial"/>
            </a:endParaRPr>
          </a:p>
        </p:txBody>
      </p:sp>
      <p:sp>
        <p:nvSpPr>
          <p:cNvPr id="273" name="Google Shape;273;p76"/>
          <p:cNvSpPr txBox="1"/>
          <p:nvPr/>
        </p:nvSpPr>
        <p:spPr>
          <a:xfrm>
            <a:off x="3702050" y="6535737"/>
            <a:ext cx="48281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Hypokalemia</a:t>
            </a:r>
            <a:endParaRPr b="0" i="0" sz="1400" u="none" cap="none" strike="noStrike">
              <a:solidFill>
                <a:srgbClr val="000000"/>
              </a:solidFill>
              <a:latin typeface="Arial"/>
              <a:ea typeface="Arial"/>
              <a:cs typeface="Arial"/>
              <a:sym typeface="Arial"/>
            </a:endParaRPr>
          </a:p>
        </p:txBody>
      </p:sp>
      <p:cxnSp>
        <p:nvCxnSpPr>
          <p:cNvPr id="274" name="Google Shape;274;p76"/>
          <p:cNvCxnSpPr/>
          <p:nvPr/>
        </p:nvCxnSpPr>
        <p:spPr>
          <a:xfrm flipH="1" rot="10800000">
            <a:off x="2052637" y="3754437"/>
            <a:ext cx="1588" cy="193676"/>
          </a:xfrm>
          <a:prstGeom prst="straightConnector1">
            <a:avLst/>
          </a:prstGeom>
          <a:noFill/>
          <a:ln cap="flat" cmpd="sng" w="9525">
            <a:solidFill>
              <a:srgbClr val="000000"/>
            </a:solidFill>
            <a:prstDash val="solid"/>
            <a:round/>
            <a:headEnd len="sm" w="sm" type="none"/>
            <a:tailEnd len="sm" w="sm" type="none"/>
          </a:ln>
        </p:spPr>
      </p:cxnSp>
      <p:cxnSp>
        <p:nvCxnSpPr>
          <p:cNvPr id="275" name="Google Shape;275;p76"/>
          <p:cNvCxnSpPr/>
          <p:nvPr/>
        </p:nvCxnSpPr>
        <p:spPr>
          <a:xfrm flipH="1" rot="10800000">
            <a:off x="2349500" y="3754437"/>
            <a:ext cx="1588" cy="133351"/>
          </a:xfrm>
          <a:prstGeom prst="straightConnector1">
            <a:avLst/>
          </a:prstGeom>
          <a:noFill/>
          <a:ln cap="flat" cmpd="sng" w="9525">
            <a:solidFill>
              <a:srgbClr val="000000"/>
            </a:solidFill>
            <a:prstDash val="solid"/>
            <a:round/>
            <a:headEnd len="sm" w="sm" type="none"/>
            <a:tailEnd len="sm" w="sm" type="none"/>
          </a:ln>
        </p:spPr>
      </p:cxnSp>
      <p:cxnSp>
        <p:nvCxnSpPr>
          <p:cNvPr id="276" name="Google Shape;276;p76"/>
          <p:cNvCxnSpPr/>
          <p:nvPr/>
        </p:nvCxnSpPr>
        <p:spPr>
          <a:xfrm flipH="1" rot="10800000">
            <a:off x="2119312" y="5284787"/>
            <a:ext cx="1" cy="176213"/>
          </a:xfrm>
          <a:prstGeom prst="straightConnector1">
            <a:avLst/>
          </a:prstGeom>
          <a:noFill/>
          <a:ln cap="flat" cmpd="sng" w="9525">
            <a:solidFill>
              <a:srgbClr val="000000"/>
            </a:solidFill>
            <a:prstDash val="solid"/>
            <a:round/>
            <a:headEnd len="sm" w="sm" type="none"/>
            <a:tailEnd len="sm" w="sm" type="none"/>
          </a:ln>
        </p:spPr>
      </p:cxnSp>
      <p:cxnSp>
        <p:nvCxnSpPr>
          <p:cNvPr id="277" name="Google Shape;277;p76"/>
          <p:cNvCxnSpPr/>
          <p:nvPr/>
        </p:nvCxnSpPr>
        <p:spPr>
          <a:xfrm flipH="1" rot="10800000">
            <a:off x="2355849" y="5284787"/>
            <a:ext cx="1589" cy="185738"/>
          </a:xfrm>
          <a:prstGeom prst="straightConnector1">
            <a:avLst/>
          </a:prstGeom>
          <a:noFill/>
          <a:ln cap="flat" cmpd="sng" w="9525">
            <a:solidFill>
              <a:srgbClr val="000000"/>
            </a:solidFill>
            <a:prstDash val="solid"/>
            <a:round/>
            <a:headEnd len="sm" w="sm" type="none"/>
            <a:tailEnd len="sm" w="sm" type="none"/>
          </a:ln>
        </p:spPr>
      </p:cxnSp>
      <p:sp>
        <p:nvSpPr>
          <p:cNvPr id="278" name="Google Shape;278;p76"/>
          <p:cNvSpPr txBox="1"/>
          <p:nvPr/>
        </p:nvSpPr>
        <p:spPr>
          <a:xfrm>
            <a:off x="1639887" y="51768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K</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79" name="Google Shape;279;p76"/>
          <p:cNvSpPr txBox="1"/>
          <p:nvPr/>
        </p:nvSpPr>
        <p:spPr>
          <a:xfrm>
            <a:off x="2087562" y="517842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80" name="Google Shape;280;p76"/>
          <p:cNvSpPr txBox="1"/>
          <p:nvPr/>
        </p:nvSpPr>
        <p:spPr>
          <a:xfrm>
            <a:off x="2006600" y="5002212"/>
            <a:ext cx="44177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(a) Acidosis</a:t>
            </a:r>
            <a:endParaRPr b="0" i="0" sz="1400" u="none" cap="none" strike="noStrike">
              <a:solidFill>
                <a:srgbClr val="000000"/>
              </a:solidFill>
              <a:latin typeface="Arial"/>
              <a:ea typeface="Arial"/>
              <a:cs typeface="Arial"/>
              <a:sym typeface="Arial"/>
            </a:endParaRPr>
          </a:p>
        </p:txBody>
      </p:sp>
      <p:sp>
        <p:nvSpPr>
          <p:cNvPr id="281" name="Google Shape;281;p76"/>
          <p:cNvSpPr txBox="1"/>
          <p:nvPr/>
        </p:nvSpPr>
        <p:spPr>
          <a:xfrm>
            <a:off x="2062162" y="6534150"/>
            <a:ext cx="46294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(b) Alkalosis</a:t>
            </a:r>
            <a:endParaRPr b="0" i="0" sz="1400" u="none" cap="none" strike="noStrike">
              <a:solidFill>
                <a:srgbClr val="000000"/>
              </a:solidFill>
              <a:latin typeface="Arial"/>
              <a:ea typeface="Arial"/>
              <a:cs typeface="Arial"/>
              <a:sym typeface="Arial"/>
            </a:endParaRPr>
          </a:p>
        </p:txBody>
      </p:sp>
      <p:cxnSp>
        <p:nvCxnSpPr>
          <p:cNvPr id="282" name="Google Shape;282;p76"/>
          <p:cNvCxnSpPr/>
          <p:nvPr/>
        </p:nvCxnSpPr>
        <p:spPr>
          <a:xfrm flipH="1" rot="10800000">
            <a:off x="1634489" y="3755072"/>
            <a:ext cx="1" cy="90488"/>
          </a:xfrm>
          <a:prstGeom prst="straightConnector1">
            <a:avLst/>
          </a:prstGeom>
          <a:noFill/>
          <a:ln cap="flat" cmpd="sng" w="9525">
            <a:solidFill>
              <a:srgbClr val="000000"/>
            </a:solidFill>
            <a:prstDash val="solid"/>
            <a:round/>
            <a:headEnd len="sm" w="sm" type="none"/>
            <a:tailEnd len="sm" w="sm" type="none"/>
          </a:ln>
        </p:spPr>
      </p:cxnSp>
      <p:cxnSp>
        <p:nvCxnSpPr>
          <p:cNvPr id="283" name="Google Shape;283;p76"/>
          <p:cNvCxnSpPr/>
          <p:nvPr/>
        </p:nvCxnSpPr>
        <p:spPr>
          <a:xfrm flipH="1" rot="10800000">
            <a:off x="1674177" y="5299709"/>
            <a:ext cx="1" cy="119064"/>
          </a:xfrm>
          <a:prstGeom prst="straightConnector1">
            <a:avLst/>
          </a:prstGeom>
          <a:noFill/>
          <a:ln cap="flat" cmpd="sng" w="9525">
            <a:solidFill>
              <a:srgbClr val="000000"/>
            </a:solidFill>
            <a:prstDash val="solid"/>
            <a:round/>
            <a:headEnd len="sm" w="sm" type="none"/>
            <a:tailEnd len="sm" w="sm" type="none"/>
          </a:ln>
        </p:spPr>
      </p:cxnSp>
      <p:sp>
        <p:nvSpPr>
          <p:cNvPr id="284" name="Google Shape;284;p76"/>
          <p:cNvSpPr txBox="1"/>
          <p:nvPr/>
        </p:nvSpPr>
        <p:spPr>
          <a:xfrm>
            <a:off x="655319" y="3398837"/>
            <a:ext cx="4718686" cy="16556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7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290" name="Google Shape;290;p77"/>
          <p:cNvSpPr txBox="1"/>
          <p:nvPr>
            <p:ph idx="4294967295" type="title"/>
          </p:nvPr>
        </p:nvSpPr>
        <p:spPr>
          <a:xfrm>
            <a:off x="-1" y="0"/>
            <a:ext cx="9144002" cy="9906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SzPts val="4000"/>
              <a:buNone/>
            </a:pPr>
            <a:r>
              <a:rPr b="1" lang="en-US" sz="3200"/>
              <a:t>Қышқыл-сілтілі  балансының бұзылуы</a:t>
            </a:r>
            <a:endParaRPr sz="2800"/>
          </a:p>
        </p:txBody>
      </p:sp>
      <p:sp>
        <p:nvSpPr>
          <p:cNvPr id="291" name="Google Shape;291;p77"/>
          <p:cNvSpPr txBox="1"/>
          <p:nvPr>
            <p:ph idx="4294967295" type="body"/>
          </p:nvPr>
        </p:nvSpPr>
        <p:spPr>
          <a:xfrm>
            <a:off x="304800" y="914399"/>
            <a:ext cx="8610600" cy="2286002"/>
          </a:xfrm>
          <a:prstGeom prst="rect">
            <a:avLst/>
          </a:prstGeom>
          <a:noFill/>
          <a:ln>
            <a:noFill/>
          </a:ln>
        </p:spPr>
        <p:txBody>
          <a:bodyPr anchorCtr="0" anchor="t" bIns="45700" lIns="45700" spcFirstLastPara="1" rIns="45700" wrap="square" tIns="45700">
            <a:normAutofit/>
          </a:bodyPr>
          <a:lstStyle/>
          <a:p>
            <a:pPr indent="-304800" lvl="0" marL="342900" rtl="0" algn="l">
              <a:lnSpc>
                <a:spcPct val="70000"/>
              </a:lnSpc>
              <a:spcBef>
                <a:spcPts val="0"/>
              </a:spcBef>
              <a:spcAft>
                <a:spcPts val="0"/>
              </a:spcAft>
              <a:buClr>
                <a:srgbClr val="CC0000"/>
              </a:buClr>
              <a:buSzPts val="2200"/>
              <a:buChar char="•"/>
            </a:pPr>
            <a:r>
              <a:rPr b="1" lang="en-US" sz="1990">
                <a:solidFill>
                  <a:srgbClr val="CC0000"/>
                </a:solidFill>
              </a:rPr>
              <a:t>алкалоз-РН 7,45-тен жоғары</a:t>
            </a:r>
            <a:endParaRPr b="1" sz="1990">
              <a:solidFill>
                <a:srgbClr val="CC0000"/>
              </a:solidFill>
            </a:endParaRPr>
          </a:p>
          <a:p>
            <a:pPr indent="0" lvl="0" marL="457200" rtl="0" algn="l">
              <a:lnSpc>
                <a:spcPct val="70000"/>
              </a:lnSpc>
              <a:spcBef>
                <a:spcPts val="0"/>
              </a:spcBef>
              <a:spcAft>
                <a:spcPts val="0"/>
              </a:spcAft>
              <a:buNone/>
            </a:pPr>
            <a:r>
              <a:t/>
            </a:r>
            <a:endParaRPr b="1" sz="1990">
              <a:solidFill>
                <a:srgbClr val="000000"/>
              </a:solidFill>
            </a:endParaRPr>
          </a:p>
          <a:p>
            <a:pPr indent="-304800" lvl="0" marL="342900" rtl="0" algn="l">
              <a:lnSpc>
                <a:spcPct val="70000"/>
              </a:lnSpc>
              <a:spcBef>
                <a:spcPts val="0"/>
              </a:spcBef>
              <a:spcAft>
                <a:spcPts val="0"/>
              </a:spcAft>
              <a:buClr>
                <a:srgbClr val="000000"/>
              </a:buClr>
              <a:buSzPts val="2200"/>
              <a:buChar char="•"/>
            </a:pPr>
            <a:r>
              <a:rPr b="1" lang="en-US" sz="1990">
                <a:solidFill>
                  <a:srgbClr val="000000"/>
                </a:solidFill>
              </a:rPr>
              <a:t>H + жасушалардан босап шығады, ал К + ішке таралады, мембраналар деполяризацияланады, нервтер шамадан тыс қозғалады, бұлшықеттер құрысады, тетанияны, құрысуды, тыныс алу параличін тудырады</a:t>
            </a:r>
            <a:endParaRPr b="1" sz="1990">
              <a:solidFill>
                <a:srgbClr val="000000"/>
              </a:solidFill>
            </a:endParaRPr>
          </a:p>
          <a:p>
            <a:pPr indent="0" lvl="0" marL="457200" rtl="0" algn="l">
              <a:lnSpc>
                <a:spcPct val="70000"/>
              </a:lnSpc>
              <a:spcBef>
                <a:spcPts val="0"/>
              </a:spcBef>
              <a:spcAft>
                <a:spcPts val="0"/>
              </a:spcAft>
              <a:buNone/>
            </a:pPr>
            <a:r>
              <a:t/>
            </a:r>
            <a:endParaRPr b="1" sz="1990">
              <a:solidFill>
                <a:srgbClr val="000000"/>
              </a:solidFill>
            </a:endParaRPr>
          </a:p>
          <a:p>
            <a:pPr indent="-304800" lvl="0" marL="342900" rtl="0" algn="l">
              <a:lnSpc>
                <a:spcPct val="70000"/>
              </a:lnSpc>
              <a:spcBef>
                <a:spcPts val="0"/>
              </a:spcBef>
              <a:spcAft>
                <a:spcPts val="0"/>
              </a:spcAft>
              <a:buClr>
                <a:srgbClr val="000000"/>
              </a:buClr>
              <a:buSzPts val="2200"/>
              <a:buChar char="•"/>
            </a:pPr>
            <a:r>
              <a:rPr b="1" lang="en-US" sz="1990">
                <a:solidFill>
                  <a:srgbClr val="000000"/>
                </a:solidFill>
              </a:rPr>
              <a:t>егер қан РН 7,0-ден төмен немесе 7,7-ден жоғары болса, адам бірнеше сағаттан артық өмір сүре алмайды</a:t>
            </a:r>
            <a:endParaRPr b="1" sz="1990">
              <a:solidFill>
                <a:srgbClr val="000000"/>
              </a:solidFill>
            </a:endParaRPr>
          </a:p>
          <a:p>
            <a:pPr indent="-291465" lvl="0" marL="342900" rtl="0" algn="l">
              <a:lnSpc>
                <a:spcPct val="70000"/>
              </a:lnSpc>
              <a:spcBef>
                <a:spcPts val="0"/>
              </a:spcBef>
              <a:spcAft>
                <a:spcPts val="0"/>
              </a:spcAft>
              <a:buClr>
                <a:srgbClr val="000000"/>
              </a:buClr>
              <a:buSzPts val="1990"/>
              <a:buChar char="•"/>
            </a:pPr>
            <a:r>
              <a:t/>
            </a:r>
            <a:endParaRPr b="1" sz="1990">
              <a:solidFill>
                <a:srgbClr val="000000"/>
              </a:solidFill>
            </a:endParaRPr>
          </a:p>
        </p:txBody>
      </p:sp>
      <p:sp>
        <p:nvSpPr>
          <p:cNvPr id="292" name="Google Shape;292;p77"/>
          <p:cNvSpPr txBox="1"/>
          <p:nvPr/>
        </p:nvSpPr>
        <p:spPr>
          <a:xfrm>
            <a:off x="5074920" y="5364162"/>
            <a:ext cx="2194561" cy="4125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24.13</a:t>
            </a:r>
            <a:endParaRPr b="0" i="0" sz="1400" u="none" cap="none" strike="noStrike">
              <a:solidFill>
                <a:srgbClr val="000000"/>
              </a:solidFill>
              <a:latin typeface="Arial"/>
              <a:ea typeface="Arial"/>
              <a:cs typeface="Arial"/>
              <a:sym typeface="Arial"/>
            </a:endParaRPr>
          </a:p>
        </p:txBody>
      </p:sp>
      <p:pic>
        <p:nvPicPr>
          <p:cNvPr descr="sal25693_24_13" id="293" name="Google Shape;293;p77"/>
          <p:cNvPicPr preferRelativeResize="0"/>
          <p:nvPr/>
        </p:nvPicPr>
        <p:blipFill rotWithShape="1">
          <a:blip r:embed="rId3">
            <a:alphaModFix/>
          </a:blip>
          <a:srcRect b="0" l="0" r="0" t="0"/>
          <a:stretch/>
        </p:blipFill>
        <p:spPr>
          <a:xfrm>
            <a:off x="1524000" y="3700462"/>
            <a:ext cx="3098800" cy="2917826"/>
          </a:xfrm>
          <a:prstGeom prst="rect">
            <a:avLst/>
          </a:prstGeom>
          <a:noFill/>
          <a:ln>
            <a:noFill/>
          </a:ln>
        </p:spPr>
      </p:pic>
      <p:sp>
        <p:nvSpPr>
          <p:cNvPr id="294" name="Google Shape;294;p77"/>
          <p:cNvSpPr txBox="1"/>
          <p:nvPr/>
        </p:nvSpPr>
        <p:spPr>
          <a:xfrm>
            <a:off x="1600200" y="3651250"/>
            <a:ext cx="12700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95" name="Google Shape;295;p77"/>
          <p:cNvSpPr txBox="1"/>
          <p:nvPr/>
        </p:nvSpPr>
        <p:spPr>
          <a:xfrm>
            <a:off x="2017712" y="3651250"/>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K</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296" name="Google Shape;296;p77"/>
          <p:cNvSpPr txBox="1"/>
          <p:nvPr/>
        </p:nvSpPr>
        <p:spPr>
          <a:xfrm>
            <a:off x="2238375" y="3646487"/>
            <a:ext cx="275196"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Protein</a:t>
            </a:r>
            <a:endParaRPr b="0" i="0" sz="1400" u="none" cap="none" strike="noStrike">
              <a:solidFill>
                <a:srgbClr val="000000"/>
              </a:solidFill>
              <a:latin typeface="Arial"/>
              <a:ea typeface="Arial"/>
              <a:cs typeface="Arial"/>
              <a:sym typeface="Arial"/>
            </a:endParaRPr>
          </a:p>
        </p:txBody>
      </p:sp>
      <p:sp>
        <p:nvSpPr>
          <p:cNvPr id="297" name="Google Shape;297;p77"/>
          <p:cNvSpPr txBox="1"/>
          <p:nvPr/>
        </p:nvSpPr>
        <p:spPr>
          <a:xfrm>
            <a:off x="2228850" y="5146675"/>
            <a:ext cx="275196"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Protein</a:t>
            </a:r>
            <a:endParaRPr b="0" i="0" sz="1400" u="none" cap="none" strike="noStrike">
              <a:solidFill>
                <a:srgbClr val="000000"/>
              </a:solidFill>
              <a:latin typeface="Arial"/>
              <a:ea typeface="Arial"/>
              <a:cs typeface="Arial"/>
              <a:sym typeface="Arial"/>
            </a:endParaRPr>
          </a:p>
        </p:txBody>
      </p:sp>
      <p:sp>
        <p:nvSpPr>
          <p:cNvPr id="298" name="Google Shape;298;p77"/>
          <p:cNvSpPr txBox="1"/>
          <p:nvPr/>
        </p:nvSpPr>
        <p:spPr>
          <a:xfrm>
            <a:off x="2959100" y="5054600"/>
            <a:ext cx="3725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leading to</a:t>
            </a:r>
            <a:endParaRPr b="0" i="0" sz="1400" u="none" cap="none" strike="noStrike">
              <a:solidFill>
                <a:srgbClr val="000000"/>
              </a:solidFill>
              <a:latin typeface="Arial"/>
              <a:ea typeface="Arial"/>
              <a:cs typeface="Arial"/>
              <a:sym typeface="Arial"/>
            </a:endParaRPr>
          </a:p>
        </p:txBody>
      </p:sp>
      <p:sp>
        <p:nvSpPr>
          <p:cNvPr id="299" name="Google Shape;299;p77"/>
          <p:cNvSpPr txBox="1"/>
          <p:nvPr/>
        </p:nvSpPr>
        <p:spPr>
          <a:xfrm>
            <a:off x="3681412" y="5005387"/>
            <a:ext cx="508299"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Hyperkalemia</a:t>
            </a:r>
            <a:endParaRPr b="0" i="0" sz="1400" u="none" cap="none" strike="noStrike">
              <a:solidFill>
                <a:srgbClr val="000000"/>
              </a:solidFill>
              <a:latin typeface="Arial"/>
              <a:ea typeface="Arial"/>
              <a:cs typeface="Arial"/>
              <a:sym typeface="Arial"/>
            </a:endParaRPr>
          </a:p>
        </p:txBody>
      </p:sp>
      <p:sp>
        <p:nvSpPr>
          <p:cNvPr id="300" name="Google Shape;300;p77"/>
          <p:cNvSpPr txBox="1"/>
          <p:nvPr/>
        </p:nvSpPr>
        <p:spPr>
          <a:xfrm>
            <a:off x="2936875" y="6534150"/>
            <a:ext cx="372530"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leading to</a:t>
            </a:r>
            <a:endParaRPr b="0" i="0" sz="1400" u="none" cap="none" strike="noStrike">
              <a:solidFill>
                <a:srgbClr val="000000"/>
              </a:solidFill>
              <a:latin typeface="Arial"/>
              <a:ea typeface="Arial"/>
              <a:cs typeface="Arial"/>
              <a:sym typeface="Arial"/>
            </a:endParaRPr>
          </a:p>
        </p:txBody>
      </p:sp>
      <p:sp>
        <p:nvSpPr>
          <p:cNvPr id="301" name="Google Shape;301;p77"/>
          <p:cNvSpPr txBox="1"/>
          <p:nvPr/>
        </p:nvSpPr>
        <p:spPr>
          <a:xfrm>
            <a:off x="3702050" y="6535737"/>
            <a:ext cx="48281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Hypokalemia</a:t>
            </a:r>
            <a:endParaRPr b="0" i="0" sz="1400" u="none" cap="none" strike="noStrike">
              <a:solidFill>
                <a:srgbClr val="000000"/>
              </a:solidFill>
              <a:latin typeface="Arial"/>
              <a:ea typeface="Arial"/>
              <a:cs typeface="Arial"/>
              <a:sym typeface="Arial"/>
            </a:endParaRPr>
          </a:p>
        </p:txBody>
      </p:sp>
      <p:cxnSp>
        <p:nvCxnSpPr>
          <p:cNvPr id="302" name="Google Shape;302;p77"/>
          <p:cNvCxnSpPr/>
          <p:nvPr/>
        </p:nvCxnSpPr>
        <p:spPr>
          <a:xfrm flipH="1" rot="10800000">
            <a:off x="2052637" y="3754437"/>
            <a:ext cx="1588" cy="193676"/>
          </a:xfrm>
          <a:prstGeom prst="straightConnector1">
            <a:avLst/>
          </a:prstGeom>
          <a:noFill/>
          <a:ln cap="flat" cmpd="sng" w="9525">
            <a:solidFill>
              <a:srgbClr val="000000"/>
            </a:solidFill>
            <a:prstDash val="solid"/>
            <a:round/>
            <a:headEnd len="sm" w="sm" type="none"/>
            <a:tailEnd len="sm" w="sm" type="none"/>
          </a:ln>
        </p:spPr>
      </p:cxnSp>
      <p:cxnSp>
        <p:nvCxnSpPr>
          <p:cNvPr id="303" name="Google Shape;303;p77"/>
          <p:cNvCxnSpPr/>
          <p:nvPr/>
        </p:nvCxnSpPr>
        <p:spPr>
          <a:xfrm flipH="1" rot="10800000">
            <a:off x="2349500" y="3754437"/>
            <a:ext cx="1588" cy="133351"/>
          </a:xfrm>
          <a:prstGeom prst="straightConnector1">
            <a:avLst/>
          </a:prstGeom>
          <a:noFill/>
          <a:ln cap="flat" cmpd="sng" w="9525">
            <a:solidFill>
              <a:srgbClr val="000000"/>
            </a:solidFill>
            <a:prstDash val="solid"/>
            <a:round/>
            <a:headEnd len="sm" w="sm" type="none"/>
            <a:tailEnd len="sm" w="sm" type="none"/>
          </a:ln>
        </p:spPr>
      </p:cxnSp>
      <p:cxnSp>
        <p:nvCxnSpPr>
          <p:cNvPr id="304" name="Google Shape;304;p77"/>
          <p:cNvCxnSpPr/>
          <p:nvPr/>
        </p:nvCxnSpPr>
        <p:spPr>
          <a:xfrm flipH="1" rot="10800000">
            <a:off x="2119312" y="5284787"/>
            <a:ext cx="1" cy="176213"/>
          </a:xfrm>
          <a:prstGeom prst="straightConnector1">
            <a:avLst/>
          </a:prstGeom>
          <a:noFill/>
          <a:ln cap="flat" cmpd="sng" w="9525">
            <a:solidFill>
              <a:srgbClr val="000000"/>
            </a:solidFill>
            <a:prstDash val="solid"/>
            <a:round/>
            <a:headEnd len="sm" w="sm" type="none"/>
            <a:tailEnd len="sm" w="sm" type="none"/>
          </a:ln>
        </p:spPr>
      </p:cxnSp>
      <p:cxnSp>
        <p:nvCxnSpPr>
          <p:cNvPr id="305" name="Google Shape;305;p77"/>
          <p:cNvCxnSpPr/>
          <p:nvPr/>
        </p:nvCxnSpPr>
        <p:spPr>
          <a:xfrm flipH="1" rot="10800000">
            <a:off x="2355849" y="5284787"/>
            <a:ext cx="1589" cy="185738"/>
          </a:xfrm>
          <a:prstGeom prst="straightConnector1">
            <a:avLst/>
          </a:prstGeom>
          <a:noFill/>
          <a:ln cap="flat" cmpd="sng" w="9525">
            <a:solidFill>
              <a:srgbClr val="000000"/>
            </a:solidFill>
            <a:prstDash val="solid"/>
            <a:round/>
            <a:headEnd len="sm" w="sm" type="none"/>
            <a:tailEnd len="sm" w="sm" type="none"/>
          </a:ln>
        </p:spPr>
      </p:cxnSp>
      <p:sp>
        <p:nvSpPr>
          <p:cNvPr id="306" name="Google Shape;306;p77"/>
          <p:cNvSpPr txBox="1"/>
          <p:nvPr/>
        </p:nvSpPr>
        <p:spPr>
          <a:xfrm>
            <a:off x="1639887" y="5176837"/>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K</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07" name="Google Shape;307;p77"/>
          <p:cNvSpPr txBox="1"/>
          <p:nvPr/>
        </p:nvSpPr>
        <p:spPr>
          <a:xfrm>
            <a:off x="2087562" y="5178425"/>
            <a:ext cx="127001"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H</a:t>
            </a:r>
            <a:r>
              <a:rPr b="1" baseline="30000" i="0" lang="en-US" sz="6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08" name="Google Shape;308;p77"/>
          <p:cNvSpPr txBox="1"/>
          <p:nvPr/>
        </p:nvSpPr>
        <p:spPr>
          <a:xfrm>
            <a:off x="2006600" y="5002212"/>
            <a:ext cx="441772"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(a) Acidosis</a:t>
            </a:r>
            <a:endParaRPr b="0" i="0" sz="1400" u="none" cap="none" strike="noStrike">
              <a:solidFill>
                <a:srgbClr val="000000"/>
              </a:solidFill>
              <a:latin typeface="Arial"/>
              <a:ea typeface="Arial"/>
              <a:cs typeface="Arial"/>
              <a:sym typeface="Arial"/>
            </a:endParaRPr>
          </a:p>
        </p:txBody>
      </p:sp>
      <p:sp>
        <p:nvSpPr>
          <p:cNvPr id="309" name="Google Shape;309;p77"/>
          <p:cNvSpPr txBox="1"/>
          <p:nvPr/>
        </p:nvSpPr>
        <p:spPr>
          <a:xfrm>
            <a:off x="2062162" y="6534150"/>
            <a:ext cx="462943" cy="127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(b) Alkalosis</a:t>
            </a:r>
            <a:endParaRPr b="0" i="0" sz="1400" u="none" cap="none" strike="noStrike">
              <a:solidFill>
                <a:srgbClr val="000000"/>
              </a:solidFill>
              <a:latin typeface="Arial"/>
              <a:ea typeface="Arial"/>
              <a:cs typeface="Arial"/>
              <a:sym typeface="Arial"/>
            </a:endParaRPr>
          </a:p>
        </p:txBody>
      </p:sp>
      <p:cxnSp>
        <p:nvCxnSpPr>
          <p:cNvPr id="310" name="Google Shape;310;p77"/>
          <p:cNvCxnSpPr/>
          <p:nvPr/>
        </p:nvCxnSpPr>
        <p:spPr>
          <a:xfrm flipH="1" rot="10800000">
            <a:off x="1634489" y="3755072"/>
            <a:ext cx="1" cy="90488"/>
          </a:xfrm>
          <a:prstGeom prst="straightConnector1">
            <a:avLst/>
          </a:prstGeom>
          <a:noFill/>
          <a:ln cap="flat" cmpd="sng" w="9525">
            <a:solidFill>
              <a:srgbClr val="000000"/>
            </a:solidFill>
            <a:prstDash val="solid"/>
            <a:round/>
            <a:headEnd len="sm" w="sm" type="none"/>
            <a:tailEnd len="sm" w="sm" type="none"/>
          </a:ln>
        </p:spPr>
      </p:cxnSp>
      <p:cxnSp>
        <p:nvCxnSpPr>
          <p:cNvPr id="311" name="Google Shape;311;p77"/>
          <p:cNvCxnSpPr/>
          <p:nvPr/>
        </p:nvCxnSpPr>
        <p:spPr>
          <a:xfrm flipH="1" rot="10800000">
            <a:off x="1674177" y="5299709"/>
            <a:ext cx="1" cy="119064"/>
          </a:xfrm>
          <a:prstGeom prst="straightConnector1">
            <a:avLst/>
          </a:prstGeom>
          <a:noFill/>
          <a:ln cap="flat" cmpd="sng" w="9525">
            <a:solidFill>
              <a:srgbClr val="000000"/>
            </a:solidFill>
            <a:prstDash val="solid"/>
            <a:round/>
            <a:headEnd len="sm" w="sm" type="none"/>
            <a:tailEnd len="sm" w="sm" type="none"/>
          </a:ln>
        </p:spPr>
      </p:cxnSp>
      <p:sp>
        <p:nvSpPr>
          <p:cNvPr id="312" name="Google Shape;312;p77"/>
          <p:cNvSpPr txBox="1"/>
          <p:nvPr/>
        </p:nvSpPr>
        <p:spPr>
          <a:xfrm>
            <a:off x="655319" y="3398837"/>
            <a:ext cx="4718686" cy="16556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Copyright © The McGraw-Hill Companies, Inc. Permission required for reproduction or display.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7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18" name="Google Shape;318;p78"/>
          <p:cNvSpPr txBox="1"/>
          <p:nvPr>
            <p:ph idx="4294967295" type="title"/>
          </p:nvPr>
        </p:nvSpPr>
        <p:spPr>
          <a:xfrm>
            <a:off x="-1" y="0"/>
            <a:ext cx="9144002" cy="12192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4000"/>
              <a:buFont typeface="Arial"/>
              <a:buNone/>
            </a:pPr>
            <a:r>
              <a:rPr b="1" lang="en-US" sz="3200">
                <a:solidFill>
                  <a:schemeClr val="dk1"/>
                </a:solidFill>
              </a:rPr>
              <a:t>Қышқыл-сілтілі  балансының бұзылуы</a:t>
            </a:r>
            <a:endParaRPr sz="2800">
              <a:solidFill>
                <a:schemeClr val="dk1"/>
              </a:solidFill>
            </a:endParaRPr>
          </a:p>
          <a:p>
            <a:pPr indent="0" lvl="0" marL="0" rtl="0" algn="ctr">
              <a:lnSpc>
                <a:spcPct val="100000"/>
              </a:lnSpc>
              <a:spcBef>
                <a:spcPts val="0"/>
              </a:spcBef>
              <a:spcAft>
                <a:spcPts val="0"/>
              </a:spcAft>
              <a:buSzPts val="4400"/>
              <a:buNone/>
            </a:pPr>
            <a:r>
              <a:t/>
            </a:r>
            <a:endParaRPr b="1" sz="3200"/>
          </a:p>
        </p:txBody>
      </p:sp>
      <p:sp>
        <p:nvSpPr>
          <p:cNvPr id="319" name="Google Shape;319;p78"/>
          <p:cNvSpPr txBox="1"/>
          <p:nvPr>
            <p:ph idx="4294967295" type="body"/>
          </p:nvPr>
        </p:nvSpPr>
        <p:spPr>
          <a:xfrm>
            <a:off x="609600" y="1143000"/>
            <a:ext cx="8153400" cy="5715000"/>
          </a:xfrm>
          <a:prstGeom prst="rect">
            <a:avLst/>
          </a:prstGeom>
          <a:noFill/>
          <a:ln>
            <a:noFill/>
          </a:ln>
        </p:spPr>
        <p:txBody>
          <a:bodyPr anchorCtr="0" anchor="t" bIns="45700" lIns="45700" spcFirstLastPara="1" rIns="45700" wrap="square" tIns="45700">
            <a:normAutofit/>
          </a:bodyPr>
          <a:lstStyle/>
          <a:p>
            <a:pPr indent="-304800" lvl="0" marL="342900" rtl="0" algn="l">
              <a:lnSpc>
                <a:spcPct val="100000"/>
              </a:lnSpc>
              <a:spcBef>
                <a:spcPts val="0"/>
              </a:spcBef>
              <a:spcAft>
                <a:spcPts val="0"/>
              </a:spcAft>
              <a:buClr>
                <a:srgbClr val="000000"/>
              </a:buClr>
              <a:buSzPts val="2200"/>
              <a:buChar char="•"/>
            </a:pPr>
            <a:r>
              <a:rPr lang="en-US" sz="1990">
                <a:solidFill>
                  <a:srgbClr val="000000"/>
                </a:solidFill>
              </a:rPr>
              <a:t>қышқыл-сілтілі теңгерімсіздігі екі санатқа бөлінеді:</a:t>
            </a:r>
            <a:endParaRPr sz="1990">
              <a:solidFill>
                <a:srgbClr val="000000"/>
              </a:solidFill>
            </a:endParaRPr>
          </a:p>
          <a:p>
            <a:pPr indent="-304800" lvl="0" marL="342900" rtl="0" algn="l">
              <a:lnSpc>
                <a:spcPct val="100000"/>
              </a:lnSpc>
              <a:spcBef>
                <a:spcPts val="0"/>
              </a:spcBef>
              <a:spcAft>
                <a:spcPts val="0"/>
              </a:spcAft>
              <a:buClr>
                <a:srgbClr val="000000"/>
              </a:buClr>
              <a:buSzPts val="2200"/>
              <a:buChar char="•"/>
            </a:pPr>
            <a:r>
              <a:rPr b="1" lang="en-US" sz="1990">
                <a:solidFill>
                  <a:srgbClr val="000000"/>
                </a:solidFill>
              </a:rPr>
              <a:t>тыныс алу және метаболикалық</a:t>
            </a:r>
            <a:endParaRPr b="1" sz="1990">
              <a:solidFill>
                <a:srgbClr val="000000"/>
              </a:solidFill>
            </a:endParaRPr>
          </a:p>
          <a:p>
            <a:pPr indent="-354965" lvl="0" marL="457200" rtl="0" algn="l">
              <a:lnSpc>
                <a:spcPct val="100000"/>
              </a:lnSpc>
              <a:spcBef>
                <a:spcPts val="0"/>
              </a:spcBef>
              <a:spcAft>
                <a:spcPts val="0"/>
              </a:spcAft>
              <a:buClr>
                <a:srgbClr val="000000"/>
              </a:buClr>
              <a:buSzPts val="1990"/>
              <a:buChar char="-"/>
            </a:pPr>
            <a:r>
              <a:rPr b="1" lang="en-US" sz="1990">
                <a:solidFill>
                  <a:srgbClr val="000000"/>
                </a:solidFill>
              </a:rPr>
              <a:t>тыныс алу ацидозы -  </a:t>
            </a:r>
            <a:r>
              <a:rPr lang="en-US" sz="1990">
                <a:solidFill>
                  <a:srgbClr val="000000"/>
                </a:solidFill>
              </a:rPr>
              <a:t>альвеолярлы желдету жылдамдығы организмдегі СО2 өндірісінің жылдамдығына сәйкес келмеген кезде пайда болады, көмірқышқыл газы ЖС-да  жиналып, оның рН  төмендетеді.Бұл эмфиземада, функционалды альвеолалардың айтарлықтай төмендеуі болған кезде пайда болады</a:t>
            </a:r>
            <a:endParaRPr sz="1990">
              <a:solidFill>
                <a:srgbClr val="000000"/>
              </a:solidFill>
            </a:endParaRPr>
          </a:p>
          <a:p>
            <a:pPr indent="-354965" lvl="0" marL="914400" rtl="0" algn="l">
              <a:lnSpc>
                <a:spcPct val="100000"/>
              </a:lnSpc>
              <a:spcBef>
                <a:spcPts val="0"/>
              </a:spcBef>
              <a:spcAft>
                <a:spcPts val="0"/>
              </a:spcAft>
              <a:buClr>
                <a:srgbClr val="000000"/>
              </a:buClr>
              <a:buSzPts val="1990"/>
              <a:buChar char="-"/>
            </a:pPr>
            <a:r>
              <a:rPr b="1" lang="en-US" sz="1990">
                <a:solidFill>
                  <a:srgbClr val="000000"/>
                </a:solidFill>
              </a:rPr>
              <a:t>тыныс алу алкалозы</a:t>
            </a:r>
            <a:endParaRPr b="1" sz="199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1990">
                <a:solidFill>
                  <a:srgbClr val="000000"/>
                </a:solidFill>
              </a:rPr>
              <a:t>гипервентиляция нәтижесі</a:t>
            </a:r>
            <a:endParaRPr sz="199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1990">
                <a:solidFill>
                  <a:srgbClr val="000000"/>
                </a:solidFill>
              </a:rPr>
              <a:t>CO2 өндірілгеннен тезірек жойылады</a:t>
            </a:r>
            <a:endParaRPr sz="1990">
              <a:solidFill>
                <a:srgbClr val="000000"/>
              </a:solidFill>
            </a:endParaRPr>
          </a:p>
          <a:p>
            <a:pPr indent="0" lvl="0" marL="457200" rtl="0" algn="l">
              <a:lnSpc>
                <a:spcPct val="100000"/>
              </a:lnSpc>
              <a:spcBef>
                <a:spcPts val="0"/>
              </a:spcBef>
              <a:spcAft>
                <a:spcPts val="0"/>
              </a:spcAft>
              <a:buNone/>
            </a:pPr>
            <a:r>
              <a:t/>
            </a:r>
            <a:endParaRPr sz="199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7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25" name="Google Shape;325;p79"/>
          <p:cNvSpPr txBox="1"/>
          <p:nvPr>
            <p:ph idx="4294967295" type="title"/>
          </p:nvPr>
        </p:nvSpPr>
        <p:spPr>
          <a:xfrm>
            <a:off x="-1" y="304800"/>
            <a:ext cx="9144002" cy="10668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4000"/>
              <a:buFont typeface="Arial"/>
              <a:buNone/>
            </a:pPr>
            <a:r>
              <a:rPr b="1" lang="en-US" sz="3200">
                <a:solidFill>
                  <a:schemeClr val="dk1"/>
                </a:solidFill>
              </a:rPr>
              <a:t>Қышқыл-сілтілі  балансының бұзылуы</a:t>
            </a:r>
            <a:endParaRPr sz="2800">
              <a:solidFill>
                <a:schemeClr val="dk1"/>
              </a:solidFill>
            </a:endParaRPr>
          </a:p>
          <a:p>
            <a:pPr indent="0" lvl="0" marL="0" rtl="0" algn="ctr">
              <a:lnSpc>
                <a:spcPct val="100000"/>
              </a:lnSpc>
              <a:spcBef>
                <a:spcPts val="0"/>
              </a:spcBef>
              <a:spcAft>
                <a:spcPts val="0"/>
              </a:spcAft>
              <a:buSzPts val="4400"/>
              <a:buNone/>
            </a:pPr>
            <a:r>
              <a:t/>
            </a:r>
            <a:endParaRPr b="1" sz="3200"/>
          </a:p>
        </p:txBody>
      </p:sp>
      <p:sp>
        <p:nvSpPr>
          <p:cNvPr id="326" name="Google Shape;326;p79"/>
          <p:cNvSpPr txBox="1"/>
          <p:nvPr>
            <p:ph idx="4294967295" type="body"/>
          </p:nvPr>
        </p:nvSpPr>
        <p:spPr>
          <a:xfrm>
            <a:off x="457200" y="1447800"/>
            <a:ext cx="8305800" cy="4876800"/>
          </a:xfrm>
          <a:prstGeom prst="rect">
            <a:avLst/>
          </a:prstGeom>
          <a:noFill/>
          <a:ln>
            <a:noFill/>
          </a:ln>
        </p:spPr>
        <p:txBody>
          <a:bodyPr anchorCtr="0" anchor="t" bIns="45700" lIns="45700" spcFirstLastPara="1" rIns="45700" wrap="square" tIns="45700">
            <a:normAutofit/>
          </a:bodyPr>
          <a:lstStyle/>
          <a:p>
            <a:pPr indent="-304800" lvl="0" marL="342900" rtl="0" algn="l">
              <a:lnSpc>
                <a:spcPct val="100000"/>
              </a:lnSpc>
              <a:spcBef>
                <a:spcPts val="0"/>
              </a:spcBef>
              <a:spcAft>
                <a:spcPts val="0"/>
              </a:spcAft>
              <a:buClr>
                <a:srgbClr val="000000"/>
              </a:buClr>
              <a:buSzPts val="2200"/>
              <a:buChar char="•"/>
            </a:pPr>
            <a:r>
              <a:rPr b="1" lang="en-US" sz="2200">
                <a:solidFill>
                  <a:srgbClr val="000000"/>
                </a:solidFill>
              </a:rPr>
              <a:t>Метаболикалық ацидоз</a:t>
            </a:r>
            <a:endParaRPr b="1"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анаэробты ашыту кезінде сүт қышқылы сияқты органикалық қышқылдардың және алкоголизм мен қант диабетінде байқалатын кетон денелерінің көбеюі</a:t>
            </a:r>
            <a:endParaRPr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қышқыл препараттарды қабылдау (аспирин)</a:t>
            </a:r>
            <a:endParaRPr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созылмалы диарея, лактивті дәрілерді шамадан тыс қолдану салдарынан базаның жоғалуы</a:t>
            </a:r>
            <a:endParaRPr sz="2200">
              <a:solidFill>
                <a:srgbClr val="000000"/>
              </a:solidFill>
            </a:endParaRPr>
          </a:p>
          <a:p>
            <a:pPr indent="-304800" lvl="0" marL="342900" rtl="0" algn="l">
              <a:lnSpc>
                <a:spcPct val="100000"/>
              </a:lnSpc>
              <a:spcBef>
                <a:spcPts val="0"/>
              </a:spcBef>
              <a:spcAft>
                <a:spcPts val="0"/>
              </a:spcAft>
              <a:buClr>
                <a:srgbClr val="000000"/>
              </a:buClr>
              <a:buSzPts val="2200"/>
              <a:buChar char="•"/>
            </a:pPr>
            <a:r>
              <a:rPr b="1" lang="en-US" sz="2200">
                <a:solidFill>
                  <a:srgbClr val="000000"/>
                </a:solidFill>
              </a:rPr>
              <a:t>метаболикалық алкалоз</a:t>
            </a:r>
            <a:endParaRPr b="1"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сирек, бірақ нәтиже болуы мүмкін:</a:t>
            </a:r>
            <a:endParaRPr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бикарбонаттарды (антацидтер мен бикарбонат ерітінділерін көктамыр ішіне шамадан тыс қолдану)</a:t>
            </a:r>
            <a:endParaRPr sz="2200">
              <a:solidFill>
                <a:srgbClr val="000000"/>
              </a:solidFill>
            </a:endParaRPr>
          </a:p>
          <a:p>
            <a:pPr indent="-304800" lvl="0" marL="342900" rtl="0" algn="l">
              <a:lnSpc>
                <a:spcPct val="100000"/>
              </a:lnSpc>
              <a:spcBef>
                <a:spcPts val="0"/>
              </a:spcBef>
              <a:spcAft>
                <a:spcPts val="0"/>
              </a:spcAft>
              <a:buClr>
                <a:srgbClr val="000000"/>
              </a:buClr>
              <a:buSzPts val="2200"/>
              <a:buChar char="•"/>
            </a:pPr>
            <a:r>
              <a:rPr lang="en-US" sz="2200">
                <a:solidFill>
                  <a:srgbClr val="000000"/>
                </a:solidFill>
              </a:rPr>
              <a:t>асқазан сөлінің жоғалуы (созылмалы құсу)</a:t>
            </a:r>
            <a:endParaRPr sz="2200">
              <a:solidFill>
                <a:srgbClr val="000000"/>
              </a:solidFill>
            </a:endParaRPr>
          </a:p>
          <a:p>
            <a:pPr indent="0" lvl="0" marL="457200" rtl="0" algn="l">
              <a:lnSpc>
                <a:spcPct val="100000"/>
              </a:lnSpc>
              <a:spcBef>
                <a:spcPts val="0"/>
              </a:spcBef>
              <a:spcAft>
                <a:spcPts val="0"/>
              </a:spcAft>
              <a:buNone/>
            </a:pPr>
            <a:r>
              <a:t/>
            </a:r>
            <a:endParaRPr sz="22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8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32" name="Google Shape;332;p80"/>
          <p:cNvSpPr txBox="1"/>
          <p:nvPr>
            <p:ph idx="4294967295" type="title"/>
          </p:nvPr>
        </p:nvSpPr>
        <p:spPr>
          <a:xfrm>
            <a:off x="-1" y="324049"/>
            <a:ext cx="9144000" cy="1143000"/>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chemeClr val="dk1"/>
              </a:buClr>
              <a:buSzPts val="4000"/>
              <a:buFont typeface="Arial"/>
              <a:buNone/>
            </a:pPr>
            <a:r>
              <a:rPr b="1" lang="en-US" sz="3200">
                <a:solidFill>
                  <a:schemeClr val="dk1"/>
                </a:solidFill>
              </a:rPr>
              <a:t>Қышқыл-сілтілі  балансының компенсациясы</a:t>
            </a:r>
            <a:endParaRPr sz="2800">
              <a:solidFill>
                <a:schemeClr val="dk1"/>
              </a:solidFill>
            </a:endParaRPr>
          </a:p>
          <a:p>
            <a:pPr indent="0" lvl="0" marL="0" rtl="0" algn="ctr">
              <a:spcBef>
                <a:spcPts val="0"/>
              </a:spcBef>
              <a:spcAft>
                <a:spcPts val="0"/>
              </a:spcAft>
              <a:buSzPts val="3696"/>
              <a:buNone/>
            </a:pPr>
            <a:r>
              <a:t/>
            </a:r>
            <a:endParaRPr b="1" sz="2800">
              <a:solidFill>
                <a:schemeClr val="dk1"/>
              </a:solidFill>
            </a:endParaRPr>
          </a:p>
        </p:txBody>
      </p:sp>
      <p:sp>
        <p:nvSpPr>
          <p:cNvPr id="333" name="Google Shape;333;p80"/>
          <p:cNvSpPr txBox="1"/>
          <p:nvPr>
            <p:ph idx="4294967295" type="body"/>
          </p:nvPr>
        </p:nvSpPr>
        <p:spPr>
          <a:xfrm>
            <a:off x="460100" y="1752599"/>
            <a:ext cx="8382000" cy="45720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3200"/>
              <a:buChar char="•"/>
            </a:pPr>
            <a:r>
              <a:rPr b="1" lang="en-US" sz="3200">
                <a:solidFill>
                  <a:srgbClr val="000000"/>
                </a:solidFill>
              </a:rPr>
              <a:t>компенсацияланған ацидоз немесе алкалоз</a:t>
            </a:r>
            <a:endParaRPr b="1" sz="3200">
              <a:solidFill>
                <a:srgbClr val="000000"/>
              </a:solidFill>
            </a:endParaRPr>
          </a:p>
          <a:p>
            <a:pPr indent="-342900" lvl="0" marL="342900" rtl="0" algn="l">
              <a:lnSpc>
                <a:spcPct val="90000"/>
              </a:lnSpc>
              <a:spcBef>
                <a:spcPts val="0"/>
              </a:spcBef>
              <a:spcAft>
                <a:spcPts val="0"/>
              </a:spcAft>
              <a:buClr>
                <a:srgbClr val="000000"/>
              </a:buClr>
              <a:buSzPts val="3200"/>
              <a:buChar char="•"/>
            </a:pPr>
            <a:r>
              <a:rPr lang="en-US" sz="3200">
                <a:solidFill>
                  <a:srgbClr val="000000"/>
                </a:solidFill>
              </a:rPr>
              <a:t>бүйрек тыныс алудың РН теңгерімсіздігін өтейді немесе</a:t>
            </a:r>
            <a:endParaRPr sz="3200">
              <a:solidFill>
                <a:srgbClr val="000000"/>
              </a:solidFill>
            </a:endParaRPr>
          </a:p>
          <a:p>
            <a:pPr indent="-342900" lvl="0" marL="342900" rtl="0" algn="l">
              <a:lnSpc>
                <a:spcPct val="90000"/>
              </a:lnSpc>
              <a:spcBef>
                <a:spcPts val="0"/>
              </a:spcBef>
              <a:spcAft>
                <a:spcPts val="0"/>
              </a:spcAft>
              <a:buClr>
                <a:srgbClr val="000000"/>
              </a:buClr>
              <a:buSzPts val="3200"/>
              <a:buChar char="•"/>
            </a:pPr>
            <a:r>
              <a:rPr lang="en-US" sz="3200">
                <a:solidFill>
                  <a:srgbClr val="000000"/>
                </a:solidFill>
              </a:rPr>
              <a:t>тыныс алу жүйесі метаболизмнің РН теңгерімсіздігін өтейді</a:t>
            </a:r>
            <a:endParaRPr sz="3200">
              <a:solidFill>
                <a:srgbClr val="000000"/>
              </a:solidFill>
            </a:endParaRPr>
          </a:p>
          <a:p>
            <a:pPr indent="0" lvl="0" marL="457200" rtl="0" algn="l">
              <a:lnSpc>
                <a:spcPct val="90000"/>
              </a:lnSpc>
              <a:spcBef>
                <a:spcPts val="0"/>
              </a:spcBef>
              <a:spcAft>
                <a:spcPts val="0"/>
              </a:spcAft>
              <a:buNone/>
            </a:pPr>
            <a:r>
              <a:t/>
            </a:r>
            <a:endParaRPr sz="3200">
              <a:solidFill>
                <a:srgbClr val="000000"/>
              </a:solidFill>
            </a:endParaRPr>
          </a:p>
          <a:p>
            <a:pPr indent="-342900" lvl="0" marL="342900" rtl="0" algn="l">
              <a:lnSpc>
                <a:spcPct val="90000"/>
              </a:lnSpc>
              <a:spcBef>
                <a:spcPts val="0"/>
              </a:spcBef>
              <a:spcAft>
                <a:spcPts val="0"/>
              </a:spcAft>
              <a:buClr>
                <a:srgbClr val="000000"/>
              </a:buClr>
              <a:buSzPts val="3200"/>
              <a:buChar char="•"/>
            </a:pPr>
            <a:r>
              <a:rPr b="1" lang="en-US" sz="3200">
                <a:solidFill>
                  <a:srgbClr val="000000"/>
                </a:solidFill>
              </a:rPr>
              <a:t>декомпенсацияланған ацидоз немесе алкалоз</a:t>
            </a:r>
            <a:endParaRPr b="1" sz="3200">
              <a:solidFill>
                <a:srgbClr val="000000"/>
              </a:solidFill>
            </a:endParaRPr>
          </a:p>
          <a:p>
            <a:pPr indent="-342900" lvl="0" marL="342900" rtl="0" algn="l">
              <a:lnSpc>
                <a:spcPct val="90000"/>
              </a:lnSpc>
              <a:spcBef>
                <a:spcPts val="0"/>
              </a:spcBef>
              <a:spcAft>
                <a:spcPts val="0"/>
              </a:spcAft>
              <a:buClr>
                <a:srgbClr val="000000"/>
              </a:buClr>
              <a:buSzPts val="3200"/>
              <a:buChar char="•"/>
            </a:pPr>
            <a:r>
              <a:rPr lang="en-US" sz="3200">
                <a:solidFill>
                  <a:srgbClr val="000000"/>
                </a:solidFill>
              </a:rPr>
              <a:t>РН теңгерімсіздігі  организмге клиникалық көмекті қажет етеді</a:t>
            </a:r>
            <a:endParaRPr sz="3200">
              <a:solidFill>
                <a:srgbClr val="000000"/>
              </a:solidFill>
            </a:endParaRPr>
          </a:p>
          <a:p>
            <a:pPr indent="-342900" lvl="0" marL="342900" rtl="0" algn="l">
              <a:lnSpc>
                <a:spcPct val="90000"/>
              </a:lnSpc>
              <a:spcBef>
                <a:spcPts val="0"/>
              </a:spcBef>
              <a:spcAft>
                <a:spcPts val="0"/>
              </a:spcAft>
              <a:buClr>
                <a:srgbClr val="000000"/>
              </a:buClr>
              <a:buSzPts val="3200"/>
              <a:buChar char="•"/>
            </a:pPr>
            <a:r>
              <a:t/>
            </a:r>
            <a:endParaRPr b="1" sz="32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63"/>
          <p:cNvSpPr txBox="1"/>
          <p:nvPr>
            <p:ph type="title"/>
          </p:nvPr>
        </p:nvSpPr>
        <p:spPr>
          <a:xfrm>
            <a:off x="311698" y="273570"/>
            <a:ext cx="8520604" cy="572712"/>
          </a:xfrm>
          <a:prstGeom prst="rect">
            <a:avLst/>
          </a:prstGeom>
          <a:noFill/>
          <a:ln>
            <a:noFill/>
          </a:ln>
        </p:spPr>
        <p:txBody>
          <a:bodyPr anchorCtr="0" anchor="t" bIns="91400" lIns="91400" spcFirstLastPara="1" rIns="91400" wrap="square" tIns="91400">
            <a:normAutofit/>
          </a:bodyPr>
          <a:lstStyle/>
          <a:p>
            <a:pPr indent="0" lvl="0" marL="0" rtl="0" algn="ctr">
              <a:lnSpc>
                <a:spcPct val="100000"/>
              </a:lnSpc>
              <a:spcBef>
                <a:spcPts val="0"/>
              </a:spcBef>
              <a:spcAft>
                <a:spcPts val="0"/>
              </a:spcAft>
              <a:buSzPts val="2600"/>
              <a:buNone/>
            </a:pPr>
            <a:r>
              <a:rPr b="1" lang="en-US" sz="2340">
                <a:latin typeface="Georgia"/>
                <a:ea typeface="Georgia"/>
                <a:cs typeface="Georgia"/>
                <a:sym typeface="Georgia"/>
              </a:rPr>
              <a:t>ОҚУ НӘТИЖЕЛЕРІ</a:t>
            </a:r>
            <a:endParaRPr sz="3240"/>
          </a:p>
        </p:txBody>
      </p:sp>
      <p:sp>
        <p:nvSpPr>
          <p:cNvPr id="32" name="Google Shape;32;p63"/>
          <p:cNvSpPr txBox="1"/>
          <p:nvPr>
            <p:ph idx="1" type="body"/>
          </p:nvPr>
        </p:nvSpPr>
        <p:spPr>
          <a:xfrm>
            <a:off x="311700" y="1260900"/>
            <a:ext cx="8263800" cy="4057800"/>
          </a:xfrm>
          <a:prstGeom prst="rect">
            <a:avLst/>
          </a:prstGeom>
          <a:noFill/>
          <a:ln>
            <a:noFill/>
          </a:ln>
        </p:spPr>
        <p:txBody>
          <a:bodyPr anchorCtr="0" anchor="t" bIns="91400" lIns="91400" spcFirstLastPara="1" rIns="91400" wrap="square" tIns="91400">
            <a:normAutofit/>
          </a:bodyPr>
          <a:lstStyle/>
          <a:p>
            <a:pPr indent="0" lvl="0" marL="0" rtl="0" algn="just">
              <a:lnSpc>
                <a:spcPct val="90000"/>
              </a:lnSpc>
              <a:spcBef>
                <a:spcPts val="0"/>
              </a:spcBef>
              <a:spcAft>
                <a:spcPts val="0"/>
              </a:spcAft>
              <a:buClr>
                <a:srgbClr val="000000"/>
              </a:buClr>
              <a:buSzPts val="1679"/>
              <a:buNone/>
            </a:pPr>
            <a:r>
              <a:rPr b="1" lang="en-US" sz="1379">
                <a:solidFill>
                  <a:srgbClr val="000000"/>
                </a:solidFill>
                <a:latin typeface="Georgia"/>
                <a:ea typeface="Georgia"/>
                <a:cs typeface="Georgia"/>
                <a:sym typeface="Georgia"/>
              </a:rPr>
              <a:t>Сабақтың нәтижесінде сіз:</a:t>
            </a:r>
            <a:endParaRPr sz="2100"/>
          </a:p>
          <a:p>
            <a:pPr indent="0" lvl="0" marL="0" rtl="0" algn="just">
              <a:lnSpc>
                <a:spcPct val="90000"/>
              </a:lnSpc>
              <a:spcBef>
                <a:spcPts val="0"/>
              </a:spcBef>
              <a:spcAft>
                <a:spcPts val="0"/>
              </a:spcAft>
              <a:buClr>
                <a:srgbClr val="000000"/>
              </a:buClr>
              <a:buSzPts val="1679"/>
              <a:buFont typeface="Georgia"/>
              <a:buNone/>
            </a:pPr>
            <a:r>
              <a:t/>
            </a:r>
            <a:endParaRPr b="1" sz="1379">
              <a:solidFill>
                <a:srgbClr val="000000"/>
              </a:solidFill>
              <a:latin typeface="Georgia"/>
              <a:ea typeface="Georgia"/>
              <a:cs typeface="Georgia"/>
              <a:sym typeface="Georgia"/>
            </a:endParaRPr>
          </a:p>
          <a:p>
            <a:pPr indent="-305967" lvl="0" marL="406271" rtl="0" algn="just">
              <a:lnSpc>
                <a:spcPct val="90000"/>
              </a:lnSpc>
              <a:spcBef>
                <a:spcPts val="1900"/>
              </a:spcBef>
              <a:spcAft>
                <a:spcPts val="0"/>
              </a:spcAft>
              <a:buClr>
                <a:srgbClr val="000000"/>
              </a:buClr>
              <a:buSzPts val="1379"/>
              <a:buFont typeface="Georgia"/>
              <a:buChar char="❏"/>
            </a:pPr>
            <a:r>
              <a:rPr b="1" i="1" lang="en-US" sz="1379">
                <a:solidFill>
                  <a:srgbClr val="000000"/>
                </a:solidFill>
                <a:latin typeface="Georgia"/>
                <a:ea typeface="Georgia"/>
                <a:cs typeface="Georgia"/>
                <a:sym typeface="Georgia"/>
              </a:rPr>
              <a:t>Буферлік жүйелерге анықтама беріңіз және бикарбонат, фосфат және ақуыз буферлік жүйелеріне химиялық теңдеулер жазыңыз;</a:t>
            </a:r>
            <a:endParaRPr b="1" i="1" sz="1379">
              <a:solidFill>
                <a:srgbClr val="000000"/>
              </a:solidFill>
              <a:latin typeface="Georgia"/>
              <a:ea typeface="Georgia"/>
              <a:cs typeface="Georgia"/>
              <a:sym typeface="Georgia"/>
            </a:endParaRPr>
          </a:p>
          <a:p>
            <a:pPr indent="-305967" lvl="0" marL="406271" rtl="0" algn="just">
              <a:lnSpc>
                <a:spcPct val="90000"/>
              </a:lnSpc>
              <a:spcBef>
                <a:spcPts val="1900"/>
              </a:spcBef>
              <a:spcAft>
                <a:spcPts val="0"/>
              </a:spcAft>
              <a:buClr>
                <a:srgbClr val="000000"/>
              </a:buClr>
              <a:buSzPts val="1379"/>
              <a:buFont typeface="Georgia"/>
              <a:buChar char="❏"/>
            </a:pPr>
            <a:r>
              <a:rPr b="1" i="1" lang="en-US" sz="1379">
                <a:solidFill>
                  <a:srgbClr val="000000"/>
                </a:solidFill>
                <a:latin typeface="Georgia"/>
                <a:ea typeface="Georgia"/>
                <a:cs typeface="Georgia"/>
                <a:sym typeface="Georgia"/>
              </a:rPr>
              <a:t>Өкпе желдетуі, жасушадан тыс сұйықтықтың рН және бикарбонат буферлік жүйесі арасындағы байланысты талқылаңыз;</a:t>
            </a:r>
            <a:endParaRPr b="1" i="1" sz="1379">
              <a:solidFill>
                <a:srgbClr val="000000"/>
              </a:solidFill>
              <a:latin typeface="Georgia"/>
              <a:ea typeface="Georgia"/>
              <a:cs typeface="Georgia"/>
              <a:sym typeface="Georgia"/>
            </a:endParaRPr>
          </a:p>
          <a:p>
            <a:pPr indent="-305967" lvl="0" marL="406271" rtl="0" algn="just">
              <a:lnSpc>
                <a:spcPct val="90000"/>
              </a:lnSpc>
              <a:spcBef>
                <a:spcPts val="1900"/>
              </a:spcBef>
              <a:spcAft>
                <a:spcPts val="0"/>
              </a:spcAft>
              <a:buClr>
                <a:srgbClr val="000000"/>
              </a:buClr>
              <a:buSzPts val="1379"/>
              <a:buFont typeface="Georgia"/>
              <a:buChar char="❏"/>
            </a:pPr>
            <a:r>
              <a:rPr b="1" i="1" lang="en-US" sz="1379">
                <a:solidFill>
                  <a:srgbClr val="000000"/>
                </a:solidFill>
                <a:latin typeface="Georgia"/>
                <a:ea typeface="Georgia"/>
                <a:cs typeface="Georgia"/>
                <a:sym typeface="Georgia"/>
              </a:rPr>
              <a:t>Бүйректің сутегі иондарын қалай шығаратынын және бұл иондардың түтікшелі сұйықтықта қалай жиналатынын түсіндіріңіз;</a:t>
            </a:r>
            <a:endParaRPr b="1" i="1" sz="1379">
              <a:solidFill>
                <a:srgbClr val="000000"/>
              </a:solidFill>
              <a:latin typeface="Georgia"/>
              <a:ea typeface="Georgia"/>
              <a:cs typeface="Georgia"/>
              <a:sym typeface="Georgia"/>
            </a:endParaRPr>
          </a:p>
          <a:p>
            <a:pPr indent="-305967" lvl="0" marL="406271" rtl="0" algn="just">
              <a:lnSpc>
                <a:spcPct val="90000"/>
              </a:lnSpc>
              <a:spcBef>
                <a:spcPts val="1900"/>
              </a:spcBef>
              <a:spcAft>
                <a:spcPts val="0"/>
              </a:spcAft>
              <a:buClr>
                <a:srgbClr val="000000"/>
              </a:buClr>
              <a:buSzPts val="1379"/>
              <a:buFont typeface="Georgia"/>
              <a:buChar char="❏"/>
            </a:pPr>
            <a:r>
              <a:rPr b="1" i="1" lang="en-US" sz="1379">
                <a:solidFill>
                  <a:srgbClr val="000000"/>
                </a:solidFill>
                <a:latin typeface="Georgia"/>
                <a:ea typeface="Georgia"/>
                <a:cs typeface="Georgia"/>
                <a:sym typeface="Georgia"/>
              </a:rPr>
              <a:t>Ацидоз бен алкалоздың кейбір түрлері мен себептерін анықтаңыз және осы РН теңгерімсіздіктерінің әсерін сипаттаңыз;</a:t>
            </a:r>
            <a:endParaRPr b="1" i="1" sz="1379">
              <a:solidFill>
                <a:srgbClr val="000000"/>
              </a:solidFill>
              <a:latin typeface="Georgia"/>
              <a:ea typeface="Georgia"/>
              <a:cs typeface="Georgia"/>
              <a:sym typeface="Georgia"/>
            </a:endParaRPr>
          </a:p>
          <a:p>
            <a:pPr indent="-305967" lvl="0" marL="406271" rtl="0" algn="just">
              <a:lnSpc>
                <a:spcPct val="90000"/>
              </a:lnSpc>
              <a:spcBef>
                <a:spcPts val="1900"/>
              </a:spcBef>
              <a:spcAft>
                <a:spcPts val="0"/>
              </a:spcAft>
              <a:buClr>
                <a:srgbClr val="000000"/>
              </a:buClr>
              <a:buSzPts val="1379"/>
              <a:buFont typeface="Georgia"/>
              <a:buChar char="❏"/>
            </a:pPr>
            <a:r>
              <a:rPr b="1" i="1" lang="en-US" sz="1379">
                <a:solidFill>
                  <a:srgbClr val="000000"/>
                </a:solidFill>
                <a:latin typeface="Georgia"/>
                <a:ea typeface="Georgia"/>
                <a:cs typeface="Georgia"/>
                <a:sym typeface="Georgia"/>
              </a:rPr>
              <a:t>Тыныс алу және зәр шығару жүйелері ацидоз бен алкалозды қалай реттейтінін түсіндіріп, олардың тиімділігі мен шектеулерін салыстырыңыз</a:t>
            </a:r>
            <a:r>
              <a:rPr b="1" i="1" lang="en-US" sz="1379">
                <a:solidFill>
                  <a:srgbClr val="000000"/>
                </a:solidFill>
                <a:latin typeface="Georgia"/>
                <a:ea typeface="Georgia"/>
                <a:cs typeface="Georgia"/>
                <a:sym typeface="Georgia"/>
              </a:rPr>
              <a:t>.</a:t>
            </a:r>
            <a:endParaRPr b="1" i="1" sz="1379">
              <a:solidFill>
                <a:srgbClr val="000000"/>
              </a:solidFill>
              <a:latin typeface="Georgia"/>
              <a:ea typeface="Georgia"/>
              <a:cs typeface="Georgia"/>
              <a:sym typeface="Georgia"/>
            </a:endParaRPr>
          </a:p>
          <a:p>
            <a:pPr indent="0" lvl="0" marL="457200" rtl="0" algn="just">
              <a:lnSpc>
                <a:spcPct val="90000"/>
              </a:lnSpc>
              <a:spcBef>
                <a:spcPts val="1900"/>
              </a:spcBef>
              <a:spcAft>
                <a:spcPts val="0"/>
              </a:spcAft>
              <a:buNone/>
            </a:pPr>
            <a:r>
              <a:t/>
            </a:r>
            <a:endParaRPr b="1" i="1" sz="1379">
              <a:solidFill>
                <a:srgbClr val="000000"/>
              </a:solidFill>
              <a:latin typeface="Georgia"/>
              <a:ea typeface="Georgia"/>
              <a:cs typeface="Georgia"/>
              <a:sym typeface="Georgia"/>
            </a:endParaRPr>
          </a:p>
        </p:txBody>
      </p:sp>
      <p:sp>
        <p:nvSpPr>
          <p:cNvPr id="33" name="Google Shape;33;p63"/>
          <p:cNvSpPr/>
          <p:nvPr/>
        </p:nvSpPr>
        <p:spPr>
          <a:xfrm>
            <a:off x="386396" y="874668"/>
            <a:ext cx="6443282" cy="57053"/>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sp>
        <p:nvSpPr>
          <p:cNvPr id="34" name="Google Shape;34;p63"/>
          <p:cNvSpPr/>
          <p:nvPr/>
        </p:nvSpPr>
        <p:spPr>
          <a:xfrm>
            <a:off x="3667581" y="5686957"/>
            <a:ext cx="4765292" cy="57061"/>
          </a:xfrm>
          <a:prstGeom prst="rect">
            <a:avLst/>
          </a:prstGeom>
          <a:blipFill rotWithShape="1">
            <a:blip r:embed="rId3">
              <a:alphaModFix/>
            </a:blip>
            <a:stretch>
              <a:fillRect b="0" l="0" r="0" t="0"/>
            </a:stretch>
          </a:blip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4F4F4"/>
              </a:buClr>
              <a:buSzPts val="1800"/>
              <a:buFont typeface="Trebuchet MS"/>
              <a:buNone/>
            </a:pPr>
            <a:r>
              <a:t/>
            </a:r>
            <a:endParaRPr b="0" i="0" sz="1800" u="none" cap="none" strike="noStrike">
              <a:solidFill>
                <a:srgbClr val="F4F4F4"/>
              </a:solidFill>
              <a:latin typeface="Trebuchet MS"/>
              <a:ea typeface="Trebuchet MS"/>
              <a:cs typeface="Trebuchet MS"/>
              <a:sym typeface="Trebuchet MS"/>
            </a:endParaRPr>
          </a:p>
        </p:txBody>
      </p:sp>
      <p:grpSp>
        <p:nvGrpSpPr>
          <p:cNvPr id="35" name="Google Shape;35;p63"/>
          <p:cNvGrpSpPr/>
          <p:nvPr/>
        </p:nvGrpSpPr>
        <p:grpSpPr>
          <a:xfrm>
            <a:off x="-74260" y="6205463"/>
            <a:ext cx="12248972" cy="755702"/>
            <a:chOff x="-1" y="-2"/>
            <a:chExt cx="12248970" cy="755701"/>
          </a:xfrm>
        </p:grpSpPr>
        <p:sp>
          <p:nvSpPr>
            <p:cNvPr id="36" name="Google Shape;36;p63"/>
            <p:cNvSpPr/>
            <p:nvPr/>
          </p:nvSpPr>
          <p:spPr>
            <a:xfrm>
              <a:off x="2797115" y="18571"/>
              <a:ext cx="9451854" cy="684194"/>
            </a:xfrm>
            <a:prstGeom prst="rect">
              <a:avLst/>
            </a:prstGeom>
            <a:solidFill>
              <a:srgbClr val="1F497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sp>
          <p:nvSpPr>
            <p:cNvPr id="37" name="Google Shape;37;p63"/>
            <p:cNvSpPr/>
            <p:nvPr/>
          </p:nvSpPr>
          <p:spPr>
            <a:xfrm>
              <a:off x="58514" y="16860"/>
              <a:ext cx="2922819" cy="738839"/>
            </a:xfrm>
            <a:prstGeom prst="rect">
              <a:avLst/>
            </a:prstGeom>
            <a:solidFill>
              <a:srgbClr val="C0504D"/>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000"/>
                <a:buFont typeface="Trebuchet MS"/>
                <a:buNone/>
              </a:pPr>
              <a:r>
                <a:t/>
              </a:r>
              <a:endParaRPr b="0" i="0" sz="2000" u="none" cap="none" strike="noStrike">
                <a:solidFill>
                  <a:srgbClr val="FFFFFF"/>
                </a:solidFill>
                <a:latin typeface="Trebuchet MS"/>
                <a:ea typeface="Trebuchet MS"/>
                <a:cs typeface="Trebuchet MS"/>
                <a:sym typeface="Trebuchet MS"/>
              </a:endParaRPr>
            </a:p>
          </p:txBody>
        </p:sp>
        <p:pic>
          <p:nvPicPr>
            <p:cNvPr descr="image1.png" id="38" name="Google Shape;38;p63"/>
            <p:cNvPicPr preferRelativeResize="0"/>
            <p:nvPr/>
          </p:nvPicPr>
          <p:blipFill rotWithShape="1">
            <a:blip r:embed="rId4">
              <a:alphaModFix/>
            </a:blip>
            <a:srcRect b="0" l="0" r="0" t="0"/>
            <a:stretch/>
          </p:blipFill>
          <p:spPr>
            <a:xfrm>
              <a:off x="-1" y="-2"/>
              <a:ext cx="704327" cy="613871"/>
            </a:xfrm>
            <a:prstGeom prst="rect">
              <a:avLst/>
            </a:prstGeom>
            <a:noFill/>
            <a:ln>
              <a:noFill/>
            </a:ln>
          </p:spPr>
        </p:pic>
        <p:sp>
          <p:nvSpPr>
            <p:cNvPr id="39" name="Google Shape;39;p63"/>
            <p:cNvSpPr txBox="1"/>
            <p:nvPr/>
          </p:nvSpPr>
          <p:spPr>
            <a:xfrm>
              <a:off x="680790" y="153865"/>
              <a:ext cx="2254326" cy="464821"/>
            </a:xfrm>
            <a:prstGeom prst="rect">
              <a:avLst/>
            </a:prstGeom>
            <a:noFill/>
            <a:ln>
              <a:noFill/>
            </a:ln>
          </p:spPr>
          <p:txBody>
            <a:bodyPr anchorCtr="0" anchor="ctr" bIns="50800" lIns="50800" spcFirstLastPara="1" rIns="50800" wrap="square" tIns="508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b="0" i="0" sz="1400" u="none" cap="none" strike="noStrike">
                <a:solidFill>
                  <a:srgbClr val="000000"/>
                </a:solidFill>
                <a:latin typeface="Arial"/>
                <a:ea typeface="Arial"/>
                <a:cs typeface="Arial"/>
                <a:sym typeface="Arial"/>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12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500"/>
                                        <p:tgtEl>
                                          <p:spTgt spid="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
                                        </p:tgtEl>
                                        <p:attrNameLst>
                                          <p:attrName>style.visibility</p:attrName>
                                        </p:attrNameLst>
                                      </p:cBhvr>
                                      <p:to>
                                        <p:strVal val="visible"/>
                                      </p:to>
                                    </p:set>
                                    <p:animEffect filter="fade" transition="in">
                                      <p:cBhvr>
                                        <p:cTn dur="500"/>
                                        <p:tgtEl>
                                          <p:spTgt spid="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81"/>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39" name="Google Shape;339;p81"/>
          <p:cNvSpPr txBox="1"/>
          <p:nvPr>
            <p:ph idx="4294967295" type="title"/>
          </p:nvPr>
        </p:nvSpPr>
        <p:spPr>
          <a:xfrm>
            <a:off x="-1" y="228599"/>
            <a:ext cx="9144002" cy="1143002"/>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chemeClr val="dk1"/>
              </a:buClr>
              <a:buSzPts val="4000"/>
              <a:buFont typeface="Arial"/>
              <a:buNone/>
            </a:pPr>
            <a:r>
              <a:rPr b="1" lang="en-US" sz="3200">
                <a:solidFill>
                  <a:schemeClr val="dk1"/>
                </a:solidFill>
              </a:rPr>
              <a:t>Қышқыл-сілтілі  балансының компенсациясы</a:t>
            </a:r>
            <a:endParaRPr sz="2800">
              <a:solidFill>
                <a:schemeClr val="dk1"/>
              </a:solidFill>
            </a:endParaRPr>
          </a:p>
          <a:p>
            <a:pPr indent="0" lvl="0" marL="0" rtl="0" algn="ctr">
              <a:spcBef>
                <a:spcPts val="0"/>
              </a:spcBef>
              <a:spcAft>
                <a:spcPts val="0"/>
              </a:spcAft>
              <a:buClr>
                <a:schemeClr val="dk1"/>
              </a:buClr>
              <a:buSzPts val="3696"/>
              <a:buFont typeface="Arial"/>
              <a:buNone/>
            </a:pPr>
            <a:r>
              <a:t/>
            </a:r>
            <a:endParaRPr b="1" sz="2800">
              <a:solidFill>
                <a:schemeClr val="dk1"/>
              </a:solidFill>
            </a:endParaRPr>
          </a:p>
          <a:p>
            <a:pPr indent="0" lvl="0" marL="0" rtl="0" algn="ctr">
              <a:lnSpc>
                <a:spcPct val="100000"/>
              </a:lnSpc>
              <a:spcBef>
                <a:spcPts val="0"/>
              </a:spcBef>
              <a:spcAft>
                <a:spcPts val="0"/>
              </a:spcAft>
              <a:buSzPts val="3696"/>
              <a:buNone/>
            </a:pPr>
            <a:r>
              <a:t/>
            </a:r>
            <a:endParaRPr b="1" sz="2800"/>
          </a:p>
        </p:txBody>
      </p:sp>
      <p:sp>
        <p:nvSpPr>
          <p:cNvPr id="340" name="Google Shape;340;p81"/>
          <p:cNvSpPr txBox="1"/>
          <p:nvPr>
            <p:ph idx="4294967295" type="body"/>
          </p:nvPr>
        </p:nvSpPr>
        <p:spPr>
          <a:xfrm>
            <a:off x="199200" y="1066800"/>
            <a:ext cx="8757600" cy="5257800"/>
          </a:xfrm>
          <a:prstGeom prst="rect">
            <a:avLst/>
          </a:prstGeom>
          <a:noFill/>
          <a:ln>
            <a:noFill/>
          </a:ln>
        </p:spPr>
        <p:txBody>
          <a:bodyPr anchorCtr="0" anchor="t" bIns="45700" lIns="45700" spcFirstLastPara="1" rIns="45700" wrap="square" tIns="45700">
            <a:normAutofit/>
          </a:bodyPr>
          <a:lstStyle/>
          <a:p>
            <a:pPr indent="-342900" lvl="0" marL="342900" rtl="0" algn="l">
              <a:lnSpc>
                <a:spcPct val="80000"/>
              </a:lnSpc>
              <a:spcBef>
                <a:spcPts val="0"/>
              </a:spcBef>
              <a:spcAft>
                <a:spcPts val="0"/>
              </a:spcAft>
              <a:buClr>
                <a:srgbClr val="000000"/>
              </a:buClr>
              <a:buSzPts val="2000"/>
              <a:buFont typeface="Arial"/>
              <a:buChar char="•"/>
            </a:pPr>
            <a:r>
              <a:rPr b="1" lang="en-US" sz="2000">
                <a:solidFill>
                  <a:srgbClr val="000000"/>
                </a:solidFill>
              </a:rPr>
              <a:t>респираторлы  компенсация -</a:t>
            </a:r>
            <a:r>
              <a:rPr lang="en-US" sz="2000">
                <a:solidFill>
                  <a:srgbClr val="000000"/>
                </a:solidFill>
              </a:rPr>
              <a:t>д</a:t>
            </a:r>
            <a:r>
              <a:rPr lang="en-US" sz="2000">
                <a:solidFill>
                  <a:srgbClr val="000000"/>
                </a:solidFill>
              </a:rPr>
              <a:t>енедегі сұйықтықтың рН өзгеруін түзету үшін өкпе вентиляциясының өзгеруі, СО2 алып тастау немесе ұстап тұру</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гиперкапния (артық CO2) - өкпенің желдетілуін ынталандырады, CO2 алып тастайды және рН жоғарылайды</a:t>
            </a:r>
            <a:endParaRPr sz="2000">
              <a:solidFill>
                <a:srgbClr val="000000"/>
              </a:solidFill>
            </a:endParaRPr>
          </a:p>
          <a:p>
            <a:pPr indent="0" lvl="0" marL="0" rtl="0" algn="l">
              <a:lnSpc>
                <a:spcPct val="80000"/>
              </a:lnSpc>
              <a:spcBef>
                <a:spcPts val="0"/>
              </a:spcBef>
              <a:spcAft>
                <a:spcPts val="0"/>
              </a:spcAft>
              <a:buNone/>
            </a:pPr>
            <a:r>
              <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гипокапния (СО2 жетіспеушілігі) желдетуді азайтады және CO2 сақтауға мүмкіндік береді, рН төмендетеді</a:t>
            </a:r>
            <a:endParaRPr b="1" sz="2000">
              <a:solidFill>
                <a:srgbClr val="000000"/>
              </a:solidFill>
            </a:endParaRPr>
          </a:p>
          <a:p>
            <a:pPr indent="-342900" lvl="0" marL="342900" rtl="0" algn="l">
              <a:lnSpc>
                <a:spcPct val="80000"/>
              </a:lnSpc>
              <a:spcBef>
                <a:spcPts val="0"/>
              </a:spcBef>
              <a:spcAft>
                <a:spcPts val="0"/>
              </a:spcAft>
              <a:buClr>
                <a:srgbClr val="000000"/>
              </a:buClr>
              <a:buSzPts val="2000"/>
              <a:buChar char="•"/>
            </a:pPr>
            <a:r>
              <a:rPr b="1" lang="en-US" sz="2000">
                <a:solidFill>
                  <a:srgbClr val="000000"/>
                </a:solidFill>
              </a:rPr>
              <a:t>бүйрек компенсациясы - </a:t>
            </a:r>
            <a:r>
              <a:rPr lang="en-US" sz="2000">
                <a:solidFill>
                  <a:srgbClr val="000000"/>
                </a:solidFill>
              </a:rPr>
              <a:t>бүйрек түтікшелерімен H + секрециясының жылдамдығын өзгерту арқылы рН-ты реттеу</a:t>
            </a:r>
            <a:endParaRPr sz="2000">
              <a:solidFill>
                <a:srgbClr val="000000"/>
              </a:solidFill>
            </a:endParaRPr>
          </a:p>
          <a:p>
            <a:pPr indent="-355600" lvl="0" marL="457200" rtl="0" algn="l">
              <a:lnSpc>
                <a:spcPct val="80000"/>
              </a:lnSpc>
              <a:spcBef>
                <a:spcPts val="0"/>
              </a:spcBef>
              <a:spcAft>
                <a:spcPts val="0"/>
              </a:spcAft>
              <a:buClr>
                <a:srgbClr val="000000"/>
              </a:buClr>
              <a:buSzPts val="2000"/>
              <a:buChar char="-"/>
            </a:pPr>
            <a:r>
              <a:rPr lang="en-US" sz="2000">
                <a:solidFill>
                  <a:srgbClr val="000000"/>
                </a:solidFill>
              </a:rPr>
              <a:t>баяу, бірақ қалыпты рН қалпына келтіру жақсы, ацидоз кезінде рН  4,5-тен төмендеуі мүмкін, себебі H + артық</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бүйрек өзекшелері рН жоғарылата отырып, H + секрециясының жылдамдығын арттырады</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HCO3- артық болғандықтан алкалозбен 8,2-ге жетеді</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бүйрек түтікшелері H + секрециясының жылдамдығын төмендетеді және рН төмендетіп, бикарбонатты бейтараптандыруға мүмкіндік береді</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рН тепе-теңсіздігінің орнын толтыру үшін бүйрек жеткілікті тез әрекет ете алмайды</a:t>
            </a:r>
            <a:endParaRPr sz="2000">
              <a:solidFill>
                <a:srgbClr val="000000"/>
              </a:solidFill>
            </a:endParaRPr>
          </a:p>
          <a:p>
            <a:pPr indent="-342900" lvl="0" marL="342900" rtl="0" algn="l">
              <a:lnSpc>
                <a:spcPct val="80000"/>
              </a:lnSpc>
              <a:spcBef>
                <a:spcPts val="0"/>
              </a:spcBef>
              <a:spcAft>
                <a:spcPts val="0"/>
              </a:spcAft>
              <a:buClr>
                <a:srgbClr val="000000"/>
              </a:buClr>
              <a:buSzPts val="2000"/>
              <a:buChar char="•"/>
            </a:pPr>
            <a:r>
              <a:rPr lang="en-US" sz="2000">
                <a:solidFill>
                  <a:srgbClr val="000000"/>
                </a:solidFill>
              </a:rPr>
              <a:t>бірнеше тәулікке немесе одан да ұзаққа созылатын рН теңгерімсіздігін өтеуге тиімді</a:t>
            </a:r>
            <a:endParaRPr sz="2000">
              <a:solidFill>
                <a:srgbClr val="000000"/>
              </a:solidFill>
            </a:endParaRPr>
          </a:p>
          <a:p>
            <a:pPr indent="0" lvl="0" marL="457200" rtl="0" algn="l">
              <a:lnSpc>
                <a:spcPct val="80000"/>
              </a:lnSpc>
              <a:spcBef>
                <a:spcPts val="0"/>
              </a:spcBef>
              <a:spcAft>
                <a:spcPts val="0"/>
              </a:spcAft>
              <a:buNone/>
            </a:pPr>
            <a:r>
              <a:t/>
            </a:r>
            <a:endParaRPr sz="20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82"/>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46" name="Google Shape;346;p82"/>
          <p:cNvSpPr txBox="1"/>
          <p:nvPr>
            <p:ph idx="4294967295" type="title"/>
          </p:nvPr>
        </p:nvSpPr>
        <p:spPr>
          <a:xfrm>
            <a:off x="-1" y="152399"/>
            <a:ext cx="9144002"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Орын басу терапиясы</a:t>
            </a:r>
            <a:endParaRPr/>
          </a:p>
        </p:txBody>
      </p:sp>
      <p:sp>
        <p:nvSpPr>
          <p:cNvPr id="347" name="Google Shape;347;p82"/>
          <p:cNvSpPr txBox="1"/>
          <p:nvPr>
            <p:ph idx="4294967295" type="body"/>
          </p:nvPr>
        </p:nvSpPr>
        <p:spPr>
          <a:xfrm>
            <a:off x="533400" y="1447800"/>
            <a:ext cx="8382000" cy="5410200"/>
          </a:xfrm>
          <a:prstGeom prst="rect">
            <a:avLst/>
          </a:prstGeom>
          <a:noFill/>
          <a:ln>
            <a:noFill/>
          </a:ln>
        </p:spPr>
        <p:txBody>
          <a:bodyPr anchorCtr="0" anchor="t" bIns="45700" lIns="45700" spcFirstLastPara="1" rIns="45700" wrap="square" tIns="45700">
            <a:normAutofit/>
          </a:bodyPr>
          <a:lstStyle/>
          <a:p>
            <a:pPr indent="-330200" lvl="0" marL="342900" rtl="0" algn="l">
              <a:lnSpc>
                <a:spcPct val="90000"/>
              </a:lnSpc>
              <a:spcBef>
                <a:spcPts val="0"/>
              </a:spcBef>
              <a:spcAft>
                <a:spcPts val="0"/>
              </a:spcAft>
              <a:buClr>
                <a:srgbClr val="000000"/>
              </a:buClr>
              <a:buSzPts val="2200"/>
              <a:buChar char="•"/>
            </a:pPr>
            <a:r>
              <a:rPr lang="en-US" sz="2200">
                <a:solidFill>
                  <a:srgbClr val="000000"/>
                </a:solidFill>
              </a:rPr>
              <a:t>ауыр науқастарды емдеудегі маңызды мәселелердің бірі - сұйықтықтың тиісті көлемін, құрамын және сұйықтықтар арасында таралуын қалпына келтіру және сақтау.</a:t>
            </a:r>
            <a:endParaRPr sz="2200">
              <a:solidFill>
                <a:srgbClr val="000000"/>
              </a:solidFill>
            </a:endParaRPr>
          </a:p>
          <a:p>
            <a:pPr indent="0" lvl="0" marL="457200" rtl="0" algn="l">
              <a:lnSpc>
                <a:spcPct val="90000"/>
              </a:lnSpc>
              <a:spcBef>
                <a:spcPts val="0"/>
              </a:spcBef>
              <a:spcAft>
                <a:spcPts val="0"/>
              </a:spcAft>
              <a:buNone/>
            </a:pPr>
            <a:r>
              <a:t/>
            </a:r>
            <a:endParaRPr sz="2200">
              <a:solidFill>
                <a:srgbClr val="000000"/>
              </a:solidFill>
            </a:endParaRPr>
          </a:p>
          <a:p>
            <a:pPr indent="-330200" lvl="0" marL="342900" rtl="0" algn="l">
              <a:lnSpc>
                <a:spcPct val="90000"/>
              </a:lnSpc>
              <a:spcBef>
                <a:spcPts val="0"/>
              </a:spcBef>
              <a:spcAft>
                <a:spcPts val="0"/>
              </a:spcAft>
              <a:buClr>
                <a:srgbClr val="000000"/>
              </a:buClr>
              <a:buSzPts val="2200"/>
              <a:buChar char="•"/>
            </a:pPr>
            <a:r>
              <a:rPr b="1" lang="en-US" sz="2200">
                <a:solidFill>
                  <a:srgbClr val="000000"/>
                </a:solidFill>
              </a:rPr>
              <a:t>ерітінділерді енгізуге болады:</a:t>
            </a:r>
            <a:endParaRPr b="1" sz="2200">
              <a:solidFill>
                <a:srgbClr val="000000"/>
              </a:solidFill>
            </a:endParaRPr>
          </a:p>
          <a:p>
            <a:pPr indent="0" lvl="0" marL="457200" rtl="0" algn="l">
              <a:lnSpc>
                <a:spcPct val="90000"/>
              </a:lnSpc>
              <a:spcBef>
                <a:spcPts val="0"/>
              </a:spcBef>
              <a:spcAft>
                <a:spcPts val="0"/>
              </a:spcAft>
              <a:buNone/>
            </a:pPr>
            <a:r>
              <a:t/>
            </a:r>
            <a:endParaRPr b="1" sz="2200">
              <a:solidFill>
                <a:srgbClr val="000000"/>
              </a:solidFill>
            </a:endParaRPr>
          </a:p>
          <a:p>
            <a:pPr indent="-368300" lvl="0" marL="457200" rtl="0" algn="l">
              <a:lnSpc>
                <a:spcPct val="90000"/>
              </a:lnSpc>
              <a:spcBef>
                <a:spcPts val="0"/>
              </a:spcBef>
              <a:spcAft>
                <a:spcPts val="0"/>
              </a:spcAft>
              <a:buClr>
                <a:srgbClr val="000000"/>
              </a:buClr>
              <a:buSzPts val="2200"/>
              <a:buChar char="-"/>
            </a:pPr>
            <a:r>
              <a:rPr lang="en-US" sz="2200">
                <a:solidFill>
                  <a:srgbClr val="000000"/>
                </a:solidFill>
              </a:rPr>
              <a:t>денедегі судың жалпы мөлшерін толтырыңыз</a:t>
            </a:r>
            <a:endParaRPr sz="2200">
              <a:solidFill>
                <a:srgbClr val="000000"/>
              </a:solidFill>
            </a:endParaRPr>
          </a:p>
          <a:p>
            <a:pPr indent="-368300" lvl="0" marL="914400" rtl="0" algn="l">
              <a:lnSpc>
                <a:spcPct val="90000"/>
              </a:lnSpc>
              <a:spcBef>
                <a:spcPts val="0"/>
              </a:spcBef>
              <a:spcAft>
                <a:spcPts val="0"/>
              </a:spcAft>
              <a:buClr>
                <a:srgbClr val="000000"/>
              </a:buClr>
              <a:buSzPts val="2200"/>
              <a:buChar char="-"/>
            </a:pPr>
            <a:r>
              <a:rPr lang="en-US" sz="2200">
                <a:solidFill>
                  <a:srgbClr val="000000"/>
                </a:solidFill>
              </a:rPr>
              <a:t>қан көлемі мен қысымын қалпына келтіріңіз</a:t>
            </a:r>
            <a:endParaRPr sz="2200">
              <a:solidFill>
                <a:srgbClr val="000000"/>
              </a:solidFill>
            </a:endParaRPr>
          </a:p>
          <a:p>
            <a:pPr indent="-368300" lvl="0" marL="914400" rtl="0" algn="l">
              <a:lnSpc>
                <a:spcPct val="90000"/>
              </a:lnSpc>
              <a:spcBef>
                <a:spcPts val="0"/>
              </a:spcBef>
              <a:spcAft>
                <a:spcPts val="0"/>
              </a:spcAft>
              <a:buClr>
                <a:srgbClr val="000000"/>
              </a:buClr>
              <a:buSzPts val="2200"/>
              <a:buChar char="-"/>
            </a:pPr>
            <a:r>
              <a:rPr lang="en-US" sz="2200">
                <a:solidFill>
                  <a:srgbClr val="000000"/>
                </a:solidFill>
              </a:rPr>
              <a:t>суды бір сұйықтық бөлігінен екіншісіне құйыңыз</a:t>
            </a:r>
            <a:endParaRPr sz="2200">
              <a:solidFill>
                <a:srgbClr val="000000"/>
              </a:solidFill>
            </a:endParaRPr>
          </a:p>
          <a:p>
            <a:pPr indent="0" lvl="0" marL="457200" rtl="0" algn="l">
              <a:lnSpc>
                <a:spcPct val="90000"/>
              </a:lnSpc>
              <a:spcBef>
                <a:spcPts val="0"/>
              </a:spcBef>
              <a:spcAft>
                <a:spcPts val="0"/>
              </a:spcAft>
              <a:buNone/>
            </a:pPr>
            <a:r>
              <a:rPr lang="en-US" sz="2200">
                <a:solidFill>
                  <a:srgbClr val="000000"/>
                </a:solidFill>
              </a:rPr>
              <a:t>  электролит және қышқыл-негіз балансын қалпына келтіреді және сақтайды</a:t>
            </a:r>
            <a:endParaRPr sz="2200">
              <a:solidFill>
                <a:srgbClr val="000000"/>
              </a:solidFill>
            </a:endParaRPr>
          </a:p>
          <a:p>
            <a:pPr indent="-330200" lvl="0" marL="342900" rtl="0" algn="l">
              <a:lnSpc>
                <a:spcPct val="90000"/>
              </a:lnSpc>
              <a:spcBef>
                <a:spcPts val="0"/>
              </a:spcBef>
              <a:spcAft>
                <a:spcPts val="0"/>
              </a:spcAft>
              <a:buClr>
                <a:srgbClr val="000000"/>
              </a:buClr>
              <a:buSzPts val="2200"/>
              <a:buChar char="•"/>
            </a:pPr>
            <a:r>
              <a:rPr b="1" lang="en-US" sz="2200">
                <a:solidFill>
                  <a:srgbClr val="000000"/>
                </a:solidFill>
              </a:rPr>
              <a:t>ауыз су- ең оңай әдіс</a:t>
            </a:r>
            <a:endParaRPr b="1" sz="2200">
              <a:solidFill>
                <a:srgbClr val="000000"/>
              </a:solidFill>
            </a:endParaRPr>
          </a:p>
          <a:p>
            <a:pPr indent="-330200" lvl="0" marL="342900" rtl="0" algn="l">
              <a:lnSpc>
                <a:spcPct val="90000"/>
              </a:lnSpc>
              <a:spcBef>
                <a:spcPts val="0"/>
              </a:spcBef>
              <a:spcAft>
                <a:spcPts val="0"/>
              </a:spcAft>
              <a:buClr>
                <a:srgbClr val="000000"/>
              </a:buClr>
              <a:buSzPts val="2200"/>
              <a:buChar char="•"/>
            </a:pPr>
            <a:r>
              <a:rPr lang="en-US" sz="2200">
                <a:solidFill>
                  <a:srgbClr val="000000"/>
                </a:solidFill>
              </a:rPr>
              <a:t>электролиттерді алмастырмайды</a:t>
            </a:r>
            <a:endParaRPr sz="2200">
              <a:solidFill>
                <a:srgbClr val="000000"/>
              </a:solidFill>
            </a:endParaRPr>
          </a:p>
          <a:p>
            <a:pPr indent="-330200" lvl="0" marL="342900" rtl="0" algn="l">
              <a:lnSpc>
                <a:spcPct val="90000"/>
              </a:lnSpc>
              <a:spcBef>
                <a:spcPts val="0"/>
              </a:spcBef>
              <a:spcAft>
                <a:spcPts val="0"/>
              </a:spcAft>
              <a:buClr>
                <a:srgbClr val="000000"/>
              </a:buClr>
              <a:buSzPts val="2200"/>
              <a:buChar char="•"/>
            </a:pPr>
            <a:r>
              <a:rPr lang="en-US" sz="2200">
                <a:solidFill>
                  <a:srgbClr val="000000"/>
                </a:solidFill>
              </a:rPr>
              <a:t>сорпалар, шырындар мен спорттық сусындар суды, көмірсулар мен электролиттерді алмастырады</a:t>
            </a:r>
            <a:endParaRPr sz="2200">
              <a:solidFill>
                <a:srgbClr val="000000"/>
              </a:solidFill>
            </a:endParaRPr>
          </a:p>
          <a:p>
            <a:pPr indent="0" lvl="0" marL="457200" rtl="0" algn="l">
              <a:lnSpc>
                <a:spcPct val="90000"/>
              </a:lnSpc>
              <a:spcBef>
                <a:spcPts val="0"/>
              </a:spcBef>
              <a:spcAft>
                <a:spcPts val="0"/>
              </a:spcAft>
              <a:buNone/>
            </a:pPr>
            <a:r>
              <a:t/>
            </a:r>
            <a:endParaRPr sz="22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83"/>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53" name="Google Shape;353;p83"/>
          <p:cNvSpPr txBox="1"/>
          <p:nvPr>
            <p:ph idx="4294967295" type="title"/>
          </p:nvPr>
        </p:nvSpPr>
        <p:spPr>
          <a:xfrm>
            <a:off x="-1" y="76199"/>
            <a:ext cx="9144002" cy="1143002"/>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chemeClr val="dk1"/>
              </a:buClr>
              <a:buSzPts val="4400"/>
              <a:buFont typeface="Arial"/>
              <a:buNone/>
            </a:pPr>
            <a:r>
              <a:rPr b="1" lang="en-US" sz="4400">
                <a:solidFill>
                  <a:schemeClr val="dk1"/>
                </a:solidFill>
              </a:rPr>
              <a:t>Орын басу терапиясы</a:t>
            </a:r>
            <a:endParaRPr>
              <a:solidFill>
                <a:schemeClr val="dk1"/>
              </a:solidFill>
            </a:endParaRPr>
          </a:p>
          <a:p>
            <a:pPr indent="0" lvl="0" marL="0" rtl="0" algn="l">
              <a:lnSpc>
                <a:spcPct val="100000"/>
              </a:lnSpc>
              <a:spcBef>
                <a:spcPts val="0"/>
              </a:spcBef>
              <a:spcAft>
                <a:spcPts val="0"/>
              </a:spcAft>
              <a:buSzPts val="4400"/>
              <a:buNone/>
            </a:pPr>
            <a:r>
              <a:t/>
            </a:r>
            <a:endParaRPr b="1" sz="4400"/>
          </a:p>
        </p:txBody>
      </p:sp>
      <p:sp>
        <p:nvSpPr>
          <p:cNvPr id="354" name="Google Shape;354;p83"/>
          <p:cNvSpPr txBox="1"/>
          <p:nvPr>
            <p:ph idx="4294967295" type="body"/>
          </p:nvPr>
        </p:nvSpPr>
        <p:spPr>
          <a:xfrm>
            <a:off x="419100" y="1398225"/>
            <a:ext cx="8305800" cy="5383800"/>
          </a:xfrm>
          <a:prstGeom prst="rect">
            <a:avLst/>
          </a:prstGeom>
          <a:noFill/>
          <a:ln>
            <a:noFill/>
          </a:ln>
        </p:spPr>
        <p:txBody>
          <a:bodyPr anchorCtr="0" anchor="t" bIns="45700" lIns="45700" spcFirstLastPara="1" rIns="45700" wrap="square" tIns="45700">
            <a:normAutofit/>
          </a:bodyPr>
          <a:lstStyle/>
          <a:p>
            <a:pPr indent="-285750" lvl="1" marL="742950" rtl="0" algn="l">
              <a:lnSpc>
                <a:spcPct val="80000"/>
              </a:lnSpc>
              <a:spcBef>
                <a:spcPts val="0"/>
              </a:spcBef>
              <a:spcAft>
                <a:spcPts val="0"/>
              </a:spcAft>
              <a:buClr>
                <a:srgbClr val="000000"/>
              </a:buClr>
              <a:buSzPts val="2000"/>
              <a:buChar char="–"/>
            </a:pPr>
            <a:r>
              <a:rPr lang="en-US" sz="1850">
                <a:solidFill>
                  <a:srgbClr val="000000"/>
                </a:solidFill>
              </a:rPr>
              <a:t>per os сұйықтығын қабылдай алмайтын науқастар</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b="1" lang="en-US" sz="1850">
                <a:solidFill>
                  <a:srgbClr val="000000"/>
                </a:solidFill>
              </a:rPr>
              <a:t>клизма </a:t>
            </a:r>
            <a:r>
              <a:rPr lang="en-US" sz="1850">
                <a:solidFill>
                  <a:srgbClr val="000000"/>
                </a:solidFill>
              </a:rPr>
              <a:t>- сұйықтық тоқ ішек арқылы сіңеді</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b="1" lang="en-US" sz="1850">
                <a:solidFill>
                  <a:srgbClr val="000000"/>
                </a:solidFill>
              </a:rPr>
              <a:t>парентеральды жолдар</a:t>
            </a:r>
            <a:r>
              <a:rPr lang="en-US" sz="1850">
                <a:solidFill>
                  <a:srgbClr val="000000"/>
                </a:solidFill>
              </a:rPr>
              <a:t>-ас қорыту жолынан басқа сұйықтықты енгізу</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b="1" lang="en-US" sz="1850">
                <a:solidFill>
                  <a:srgbClr val="000000"/>
                </a:solidFill>
              </a:rPr>
              <a:t>көктамыр ішіне енгізу (в / в</a:t>
            </a:r>
            <a:r>
              <a:rPr lang="en-US" sz="1850">
                <a:solidFill>
                  <a:srgbClr val="000000"/>
                </a:solidFill>
              </a:rPr>
              <a:t>) жолы ең көп таралған</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b="1" lang="en-US" sz="1850">
                <a:solidFill>
                  <a:srgbClr val="000000"/>
                </a:solidFill>
              </a:rPr>
              <a:t>тері асты </a:t>
            </a:r>
            <a:r>
              <a:rPr lang="en-US" sz="1850">
                <a:solidFill>
                  <a:srgbClr val="000000"/>
                </a:solidFill>
              </a:rPr>
              <a:t>(P/k) жолы</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b="1" lang="en-US" sz="1850">
                <a:solidFill>
                  <a:srgbClr val="000000"/>
                </a:solidFill>
              </a:rPr>
              <a:t>бұлшықет ішілік</a:t>
            </a:r>
            <a:r>
              <a:rPr lang="en-US" sz="1850">
                <a:solidFill>
                  <a:srgbClr val="000000"/>
                </a:solidFill>
              </a:rPr>
              <a:t> (в/м) жол</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lang="en-US" sz="1850">
                <a:solidFill>
                  <a:srgbClr val="000000"/>
                </a:solidFill>
              </a:rPr>
              <a:t>басқа парентеральды жолдар</a:t>
            </a:r>
            <a:endParaRPr sz="1850">
              <a:solidFill>
                <a:srgbClr val="000000"/>
              </a:solidFill>
            </a:endParaRPr>
          </a:p>
          <a:p>
            <a:pPr indent="0" lvl="0" marL="914400" rtl="0" algn="l">
              <a:lnSpc>
                <a:spcPct val="80000"/>
              </a:lnSpc>
              <a:spcBef>
                <a:spcPts val="0"/>
              </a:spcBef>
              <a:spcAft>
                <a:spcPts val="0"/>
              </a:spcAft>
              <a:buNone/>
            </a:pPr>
            <a:r>
              <a:t/>
            </a:r>
            <a:endParaRPr sz="1850">
              <a:solidFill>
                <a:srgbClr val="000000"/>
              </a:solidFill>
            </a:endParaRPr>
          </a:p>
          <a:p>
            <a:pPr indent="0" lvl="0" marL="914400" rtl="0" algn="l">
              <a:lnSpc>
                <a:spcPct val="80000"/>
              </a:lnSpc>
              <a:spcBef>
                <a:spcPts val="0"/>
              </a:spcBef>
              <a:spcAft>
                <a:spcPts val="0"/>
              </a:spcAft>
              <a:buNone/>
            </a:pPr>
            <a:r>
              <a:rPr b="1" lang="en-US" sz="1850">
                <a:solidFill>
                  <a:srgbClr val="980000"/>
                </a:solidFill>
              </a:rPr>
              <a:t>шамадан тыс қан жоғалту</a:t>
            </a:r>
            <a:endParaRPr b="1" sz="1850">
              <a:solidFill>
                <a:srgbClr val="980000"/>
              </a:solidFill>
            </a:endParaRPr>
          </a:p>
          <a:p>
            <a:pPr indent="-285750" lvl="1" marL="742950" rtl="0" algn="l">
              <a:lnSpc>
                <a:spcPct val="80000"/>
              </a:lnSpc>
              <a:spcBef>
                <a:spcPts val="0"/>
              </a:spcBef>
              <a:spcAft>
                <a:spcPts val="0"/>
              </a:spcAft>
              <a:buClr>
                <a:srgbClr val="000000"/>
              </a:buClr>
              <a:buSzPts val="2000"/>
              <a:buChar char="–"/>
            </a:pPr>
            <a:r>
              <a:rPr lang="en-US" sz="1850">
                <a:solidFill>
                  <a:srgbClr val="000000"/>
                </a:solidFill>
              </a:rPr>
              <a:t>тұзды ерітінді (isotonic, 0.9% NaCl)</a:t>
            </a:r>
            <a:endParaRPr sz="1850">
              <a:solidFill>
                <a:srgbClr val="000000"/>
              </a:solidFill>
            </a:endParaRPr>
          </a:p>
          <a:p>
            <a:pPr indent="0" lvl="0" marL="914400" rtl="0" algn="l">
              <a:lnSpc>
                <a:spcPct val="80000"/>
              </a:lnSpc>
              <a:spcBef>
                <a:spcPts val="0"/>
              </a:spcBef>
              <a:spcAft>
                <a:spcPts val="0"/>
              </a:spcAft>
              <a:buNone/>
            </a:pPr>
            <a:r>
              <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lang="en-US" sz="1850">
                <a:solidFill>
                  <a:srgbClr val="000000"/>
                </a:solidFill>
              </a:rPr>
              <a:t>қалыпты осмолярлықты сақтай отырып, қан көлемін арттырады</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lang="en-US" sz="1850">
                <a:solidFill>
                  <a:srgbClr val="000000"/>
                </a:solidFill>
              </a:rPr>
              <a:t>қанның қалыпты көлемін қалпына келтіру үшін әдеттегі тұзды ерітіндіден 3-5 есе көп қажет, өйткені тұзды ерітіндінің көп бөлігі қаннан шығып, интерстициальды сұйықтық бөліміне түседі</a:t>
            </a:r>
            <a:endParaRPr sz="1850">
              <a:solidFill>
                <a:srgbClr val="000000"/>
              </a:solidFill>
            </a:endParaRPr>
          </a:p>
          <a:p>
            <a:pPr indent="-285750" lvl="1" marL="742950" rtl="0" algn="l">
              <a:lnSpc>
                <a:spcPct val="80000"/>
              </a:lnSpc>
              <a:spcBef>
                <a:spcPts val="0"/>
              </a:spcBef>
              <a:spcAft>
                <a:spcPts val="0"/>
              </a:spcAft>
              <a:buClr>
                <a:srgbClr val="000000"/>
              </a:buClr>
              <a:buSzPts val="2000"/>
              <a:buChar char="–"/>
            </a:pPr>
            <a:r>
              <a:rPr lang="en-US" sz="1850">
                <a:solidFill>
                  <a:srgbClr val="000000"/>
                </a:solidFill>
              </a:rPr>
              <a:t>гипернатриемия немесе гиперхлоремия тудыруы мүмкін</a:t>
            </a:r>
            <a:endParaRPr sz="1850">
              <a:solidFill>
                <a:srgbClr val="000000"/>
              </a:solidFill>
            </a:endParaRPr>
          </a:p>
          <a:p>
            <a:pPr indent="0" lvl="0" marL="914400" rtl="0" algn="l">
              <a:lnSpc>
                <a:spcPct val="80000"/>
              </a:lnSpc>
              <a:spcBef>
                <a:spcPts val="0"/>
              </a:spcBef>
              <a:spcAft>
                <a:spcPts val="0"/>
              </a:spcAft>
              <a:buNone/>
            </a:pPr>
            <a:r>
              <a:t/>
            </a:r>
            <a:endParaRPr sz="1850">
              <a:solidFill>
                <a:srgbClr val="000000"/>
              </a:solidFill>
            </a:endParaRPr>
          </a:p>
          <a:p>
            <a:pPr indent="0" lvl="0" marL="914400" rtl="0" algn="l">
              <a:lnSpc>
                <a:spcPct val="80000"/>
              </a:lnSpc>
              <a:spcBef>
                <a:spcPts val="0"/>
              </a:spcBef>
              <a:spcAft>
                <a:spcPts val="0"/>
              </a:spcAft>
              <a:buNone/>
            </a:pPr>
            <a:r>
              <a:rPr b="1" lang="en-US" sz="1850">
                <a:solidFill>
                  <a:srgbClr val="000000"/>
                </a:solidFill>
              </a:rPr>
              <a:t>pH теңгерімсіздігін түзету</a:t>
            </a:r>
            <a:endParaRPr b="1" sz="1850">
              <a:solidFill>
                <a:srgbClr val="000000"/>
              </a:solidFill>
            </a:endParaRPr>
          </a:p>
          <a:p>
            <a:pPr indent="-285750" lvl="1" marL="742950" rtl="0" algn="l">
              <a:lnSpc>
                <a:spcPct val="80000"/>
              </a:lnSpc>
              <a:spcBef>
                <a:spcPts val="0"/>
              </a:spcBef>
              <a:spcAft>
                <a:spcPts val="0"/>
              </a:spcAft>
              <a:buClr>
                <a:srgbClr val="CC0000"/>
              </a:buClr>
              <a:buSzPts val="2000"/>
              <a:buChar char="–"/>
            </a:pPr>
            <a:r>
              <a:rPr b="1" lang="en-US" sz="1850">
                <a:solidFill>
                  <a:srgbClr val="CC0000"/>
                </a:solidFill>
              </a:rPr>
              <a:t>Ацидоз - лактат Рингер</a:t>
            </a:r>
            <a:endParaRPr b="1" sz="1850">
              <a:solidFill>
                <a:srgbClr val="CC0000"/>
              </a:solidFill>
            </a:endParaRPr>
          </a:p>
          <a:p>
            <a:pPr indent="-285750" lvl="1" marL="742950" rtl="0" algn="l">
              <a:lnSpc>
                <a:spcPct val="80000"/>
              </a:lnSpc>
              <a:spcBef>
                <a:spcPts val="0"/>
              </a:spcBef>
              <a:spcAft>
                <a:spcPts val="0"/>
              </a:spcAft>
              <a:buClr>
                <a:srgbClr val="CC0000"/>
              </a:buClr>
              <a:buSzPts val="2000"/>
              <a:buChar char="–"/>
            </a:pPr>
            <a:r>
              <a:rPr b="1" lang="en-US" sz="1850">
                <a:solidFill>
                  <a:srgbClr val="CC0000"/>
                </a:solidFill>
              </a:rPr>
              <a:t>алкалоз - калий хлоридімен емделеді</a:t>
            </a:r>
            <a:endParaRPr b="1" sz="1850">
              <a:solidFill>
                <a:srgbClr val="CC0000"/>
              </a:solidFill>
            </a:endParaRPr>
          </a:p>
          <a:p>
            <a:pPr indent="-276225" lvl="1" marL="742950" rtl="0" algn="l">
              <a:lnSpc>
                <a:spcPct val="80000"/>
              </a:lnSpc>
              <a:spcBef>
                <a:spcPts val="0"/>
              </a:spcBef>
              <a:spcAft>
                <a:spcPts val="0"/>
              </a:spcAft>
              <a:buClr>
                <a:srgbClr val="000000"/>
              </a:buClr>
              <a:buSzPts val="1850"/>
              <a:buChar char="–"/>
            </a:pPr>
            <a:r>
              <a:t/>
            </a:r>
            <a:endParaRPr sz="185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8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360" name="Google Shape;360;p84"/>
          <p:cNvSpPr txBox="1"/>
          <p:nvPr>
            <p:ph idx="4294967295" type="title"/>
          </p:nvPr>
        </p:nvSpPr>
        <p:spPr>
          <a:xfrm>
            <a:off x="-1" y="76199"/>
            <a:ext cx="9144002" cy="1143002"/>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chemeClr val="dk1"/>
              </a:buClr>
              <a:buSzPts val="4400"/>
              <a:buFont typeface="Arial"/>
              <a:buNone/>
            </a:pPr>
            <a:r>
              <a:rPr b="1" lang="en-US" sz="4400">
                <a:solidFill>
                  <a:schemeClr val="dk1"/>
                </a:solidFill>
              </a:rPr>
              <a:t>Орын басу терапиясы</a:t>
            </a:r>
            <a:endParaRPr>
              <a:solidFill>
                <a:schemeClr val="dk1"/>
              </a:solidFill>
            </a:endParaRPr>
          </a:p>
          <a:p>
            <a:pPr indent="0" lvl="0" marL="0" rtl="0" algn="ctr">
              <a:lnSpc>
                <a:spcPct val="100000"/>
              </a:lnSpc>
              <a:spcBef>
                <a:spcPts val="0"/>
              </a:spcBef>
              <a:spcAft>
                <a:spcPts val="0"/>
              </a:spcAft>
              <a:buSzPts val="4400"/>
              <a:buNone/>
            </a:pPr>
            <a:r>
              <a:t/>
            </a:r>
            <a:endParaRPr b="1" sz="4400"/>
          </a:p>
        </p:txBody>
      </p:sp>
      <p:sp>
        <p:nvSpPr>
          <p:cNvPr id="361" name="Google Shape;361;p84"/>
          <p:cNvSpPr txBox="1"/>
          <p:nvPr>
            <p:ph idx="4294967295" type="body"/>
          </p:nvPr>
        </p:nvSpPr>
        <p:spPr>
          <a:xfrm>
            <a:off x="419100" y="1127025"/>
            <a:ext cx="8305800" cy="5486400"/>
          </a:xfrm>
          <a:prstGeom prst="rect">
            <a:avLst/>
          </a:prstGeom>
          <a:noFill/>
          <a:ln>
            <a:noFill/>
          </a:ln>
        </p:spPr>
        <p:txBody>
          <a:bodyPr anchorCtr="0" anchor="t" bIns="45700" lIns="45700" spcFirstLastPara="1" rIns="45700" wrap="square" tIns="45700">
            <a:normAutofit/>
          </a:bodyPr>
          <a:lstStyle/>
          <a:p>
            <a:pPr indent="-285750" lvl="1" marL="742950" rtl="0" algn="l">
              <a:lnSpc>
                <a:spcPct val="90000"/>
              </a:lnSpc>
              <a:spcBef>
                <a:spcPts val="0"/>
              </a:spcBef>
              <a:spcAft>
                <a:spcPts val="0"/>
              </a:spcAft>
              <a:buClr>
                <a:srgbClr val="000000"/>
              </a:buClr>
              <a:buSzPts val="2000"/>
              <a:buChar char="–"/>
            </a:pPr>
            <a:r>
              <a:rPr b="1" lang="en-US" sz="2000">
                <a:solidFill>
                  <a:srgbClr val="000000"/>
                </a:solidFill>
              </a:rPr>
              <a:t>плазма көлемін кеңейткіштер</a:t>
            </a:r>
            <a:r>
              <a:rPr lang="en-US" sz="2000">
                <a:solidFill>
                  <a:srgbClr val="000000"/>
                </a:solidFill>
              </a:rPr>
              <a:t>-гипертониялық ерітінділер немесе коллоидтар, олар қан ағымында қалып, оған интерстициальды суды осмос арқылы тартады</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lang="en-US" sz="2000">
                <a:solidFill>
                  <a:srgbClr val="000000"/>
                </a:solidFill>
              </a:rPr>
              <a:t>ісінген жасушалардан су тарту арқылы гипотоникалық ылғалданумен күресу үшін қолданылады</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lang="en-US" sz="2000">
                <a:solidFill>
                  <a:srgbClr val="000000"/>
                </a:solidFill>
              </a:rPr>
              <a:t>бірнеше минут ішінде жасушаішілік бөліктен бірнеше литр су шығара алады</a:t>
            </a:r>
            <a:endParaRPr sz="2000">
              <a:solidFill>
                <a:srgbClr val="000000"/>
              </a:solidFill>
            </a:endParaRPr>
          </a:p>
          <a:p>
            <a:pPr indent="0" lvl="0" marL="914400" rtl="0" algn="l">
              <a:lnSpc>
                <a:spcPct val="90000"/>
              </a:lnSpc>
              <a:spcBef>
                <a:spcPts val="0"/>
              </a:spcBef>
              <a:spcAft>
                <a:spcPts val="0"/>
              </a:spcAft>
              <a:buNone/>
            </a:pPr>
            <a:r>
              <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b="1" lang="en-US" sz="2000">
                <a:solidFill>
                  <a:srgbClr val="000000"/>
                </a:solidFill>
              </a:rPr>
              <a:t>тамақтана алмайтын науқастар</a:t>
            </a:r>
            <a:endParaRPr b="1" sz="2000">
              <a:solidFill>
                <a:srgbClr val="000000"/>
              </a:solidFill>
            </a:endParaRPr>
          </a:p>
          <a:p>
            <a:pPr indent="-285750" lvl="1" marL="742950" rtl="0" algn="l">
              <a:lnSpc>
                <a:spcPct val="90000"/>
              </a:lnSpc>
              <a:spcBef>
                <a:spcPts val="0"/>
              </a:spcBef>
              <a:spcAft>
                <a:spcPts val="0"/>
              </a:spcAft>
              <a:buClr>
                <a:srgbClr val="000000"/>
              </a:buClr>
              <a:buSzPts val="2000"/>
              <a:buChar char="–"/>
            </a:pPr>
            <a:r>
              <a:rPr lang="en-US" sz="2000">
                <a:solidFill>
                  <a:srgbClr val="000000"/>
                </a:solidFill>
              </a:rPr>
              <a:t>декстрозаның (глюкозаның) изотоникалық 5% ерітіндісі)</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lang="en-US" sz="2000">
                <a:solidFill>
                  <a:srgbClr val="000000"/>
                </a:solidFill>
              </a:rPr>
              <a:t>ақуызды үнемдеудің әсері бар-науқастар, аш адамдар күніне 70-тен 85 граммға дейін ақуыз жоғалтады</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lang="en-US" sz="2000">
                <a:solidFill>
                  <a:srgbClr val="000000"/>
                </a:solidFill>
              </a:rPr>
              <a:t>В / в. глюкоза оны екі есе азайтады</a:t>
            </a:r>
            <a:endParaRPr sz="2000">
              <a:solidFill>
                <a:srgbClr val="000000"/>
              </a:solidFill>
            </a:endParaRPr>
          </a:p>
          <a:p>
            <a:pPr indent="0" lvl="0" marL="914400" rtl="0" algn="l">
              <a:lnSpc>
                <a:spcPct val="90000"/>
              </a:lnSpc>
              <a:spcBef>
                <a:spcPts val="0"/>
              </a:spcBef>
              <a:spcAft>
                <a:spcPts val="0"/>
              </a:spcAft>
              <a:buNone/>
            </a:pPr>
            <a:r>
              <a:t/>
            </a:r>
            <a:endParaRPr sz="2000">
              <a:solidFill>
                <a:srgbClr val="000000"/>
              </a:solidFill>
            </a:endParaRPr>
          </a:p>
          <a:p>
            <a:pPr indent="-285750" lvl="1" marL="742950" rtl="0" algn="l">
              <a:lnSpc>
                <a:spcPct val="90000"/>
              </a:lnSpc>
              <a:spcBef>
                <a:spcPts val="0"/>
              </a:spcBef>
              <a:spcAft>
                <a:spcPts val="0"/>
              </a:spcAft>
              <a:buClr>
                <a:srgbClr val="000000"/>
              </a:buClr>
              <a:buSzPts val="2000"/>
              <a:buChar char="–"/>
            </a:pPr>
            <a:r>
              <a:rPr b="1" lang="en-US" sz="2000">
                <a:solidFill>
                  <a:srgbClr val="000000"/>
                </a:solidFill>
              </a:rPr>
              <a:t>бүйрек жеткіліксіздігі бар пациенттер</a:t>
            </a:r>
            <a:endParaRPr b="1" sz="2000">
              <a:solidFill>
                <a:srgbClr val="000000"/>
              </a:solidFill>
            </a:endParaRPr>
          </a:p>
          <a:p>
            <a:pPr indent="-285750" lvl="1" marL="742950" rtl="0" algn="l">
              <a:lnSpc>
                <a:spcPct val="90000"/>
              </a:lnSpc>
              <a:spcBef>
                <a:spcPts val="0"/>
              </a:spcBef>
              <a:spcAft>
                <a:spcPts val="0"/>
              </a:spcAft>
              <a:buClr>
                <a:srgbClr val="000000"/>
              </a:buClr>
              <a:buSzPts val="2000"/>
              <a:buChar char="–"/>
            </a:pPr>
            <a:r>
              <a:rPr b="1" lang="en-US" sz="2000">
                <a:solidFill>
                  <a:srgbClr val="000000"/>
                </a:solidFill>
              </a:rPr>
              <a:t>баяу в / в тамшылап</a:t>
            </a:r>
            <a:endParaRPr b="1" sz="2000">
              <a:solidFill>
                <a:srgbClr val="000000"/>
              </a:solidFill>
            </a:endParaRPr>
          </a:p>
          <a:p>
            <a:pPr indent="0" lvl="0" marL="914400" rtl="0" algn="l">
              <a:lnSpc>
                <a:spcPct val="90000"/>
              </a:lnSpc>
              <a:spcBef>
                <a:spcPts val="0"/>
              </a:spcBef>
              <a:spcAft>
                <a:spcPts val="0"/>
              </a:spcAft>
              <a:buNone/>
            </a:pPr>
            <a:r>
              <a:t/>
            </a:r>
            <a:endParaRPr sz="200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90"/>
          <p:cNvSpPr txBox="1"/>
          <p:nvPr>
            <p:ph type="title"/>
          </p:nvPr>
        </p:nvSpPr>
        <p:spPr>
          <a:xfrm>
            <a:off x="323528" y="404664"/>
            <a:ext cx="8520604" cy="1368152"/>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lang="en-US" sz="3240"/>
              <a:t>Неліктен гомеостаз күнделікті іс-әрекет үшін маңызды</a:t>
            </a:r>
            <a:endParaRPr sz="3240"/>
          </a:p>
        </p:txBody>
      </p:sp>
      <p:sp>
        <p:nvSpPr>
          <p:cNvPr id="367" name="Google Shape;367;p90"/>
          <p:cNvSpPr txBox="1"/>
          <p:nvPr>
            <p:ph idx="1" type="body"/>
          </p:nvPr>
        </p:nvSpPr>
        <p:spPr>
          <a:xfrm>
            <a:off x="311700" y="1619475"/>
            <a:ext cx="8436900" cy="4761900"/>
          </a:xfrm>
          <a:prstGeom prst="rect">
            <a:avLst/>
          </a:prstGeom>
          <a:noFill/>
          <a:ln>
            <a:noFill/>
          </a:ln>
        </p:spPr>
        <p:txBody>
          <a:bodyPr anchorCtr="0" anchor="t" bIns="91400" lIns="91400" spcFirstLastPara="1" rIns="91400" wrap="square" tIns="91400">
            <a:normAutofit/>
          </a:bodyPr>
          <a:lstStyle/>
          <a:p>
            <a:pPr indent="0" lvl="0" marL="0" rtl="0" algn="l">
              <a:lnSpc>
                <a:spcPct val="95000"/>
              </a:lnSpc>
              <a:spcBef>
                <a:spcPts val="475"/>
              </a:spcBef>
              <a:spcAft>
                <a:spcPts val="0"/>
              </a:spcAft>
              <a:buClr>
                <a:schemeClr val="dk1"/>
              </a:buClr>
              <a:buSzPts val="1100"/>
              <a:buFont typeface="Arial"/>
              <a:buNone/>
            </a:pPr>
            <a:r>
              <a:rPr b="1" lang="en-US" sz="1610">
                <a:solidFill>
                  <a:srgbClr val="231F20"/>
                </a:solidFill>
                <a:latin typeface="Calibri"/>
                <a:ea typeface="Calibri"/>
                <a:cs typeface="Calibri"/>
                <a:sym typeface="Calibri"/>
              </a:rPr>
              <a:t>I Бөлім-Блейк Қайда?</a:t>
            </a:r>
            <a:endParaRPr b="1"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"Блейк Қайда?"- деп сұрады Эштон, оның көршісі Блейк Сэмді өз пәтеріне апарады деп күткені анық.</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"Мен ол сенімен болды деп ойладым", - деп Эштонның сұрағына жауап берді Сэм. "Блейк маған,  екеуіңнің маскүнемдік туралы бір кеште сөйлескендеріңді айтты. Ол маған пәтерге қайту  үшін сізбен бірге кетуге шешім қабылдағанын айтты.</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"Біз сөйлестік және бұл түнді тоқтатуға келістік, бірақ ол менімен бірге болған жоқ", - деді Эштон. "Ол мұны түсінбейді. Сыра мен Рокстарды ішу өте ақымақтық; ол жай ғана "ұйқысыз" мас болады! "</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Блейк пәтердің есігінен ұшып, ас үйдің еденіне құлағанға дейін бірнеше сағат өтті. Алдымен көршілер бұл Блейкке тән әзіл деп ойлады. Бірақ Блейк дүрбелең шабуылын бастаған сияқты. Ол қатты алаңдады, тынысы бақылаусыз болды.</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"Блейк,  тыныштал!"- деді Эштон, бірақ Блейк оны байқамағандай  көрінді. "Біз не істейміз?"- деп айқайлады Сэм досына ренжіп, уайымдады.</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"911 нөміріне қоңырау шалып, оны диванға қоюға көмектесіңіз!"- деп айқайлады Эштон Блейк импульсін өлшеп, оның әлсіз екенін анықтады.</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Clr>
                <a:schemeClr val="dk1"/>
              </a:buClr>
              <a:buSzPts val="1100"/>
              <a:buFont typeface="Arial"/>
              <a:buNone/>
            </a:pPr>
            <a:r>
              <a:rPr lang="en-US" sz="1610">
                <a:solidFill>
                  <a:srgbClr val="231F20"/>
                </a:solidFill>
                <a:latin typeface="Calibri"/>
                <a:ea typeface="Calibri"/>
                <a:cs typeface="Calibri"/>
                <a:sym typeface="Calibri"/>
              </a:rPr>
              <a:t>Алғашқы респонденттер пәтерге жеткенде, Блейк есінен танып қалды, бірақ әлі де қиын жағдайға тап болды.</a:t>
            </a:r>
            <a:endParaRPr sz="1610">
              <a:solidFill>
                <a:srgbClr val="231F20"/>
              </a:solidFill>
              <a:latin typeface="Calibri"/>
              <a:ea typeface="Calibri"/>
              <a:cs typeface="Calibri"/>
              <a:sym typeface="Calibri"/>
            </a:endParaRPr>
          </a:p>
          <a:p>
            <a:pPr indent="0" lvl="0" marL="0" rtl="0" algn="l">
              <a:lnSpc>
                <a:spcPct val="95000"/>
              </a:lnSpc>
              <a:spcBef>
                <a:spcPts val="475"/>
              </a:spcBef>
              <a:spcAft>
                <a:spcPts val="0"/>
              </a:spcAft>
              <a:buSzPts val="1800"/>
              <a:buNone/>
            </a:pPr>
            <a:r>
              <a:t/>
            </a:r>
            <a:endParaRPr sz="1610">
              <a:solidFill>
                <a:srgbClr val="231F2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91"/>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i="1" lang="en-US" sz="3240"/>
              <a:t>Сұрақтар</a:t>
            </a:r>
            <a:endParaRPr sz="3240"/>
          </a:p>
        </p:txBody>
      </p:sp>
      <p:sp>
        <p:nvSpPr>
          <p:cNvPr id="373" name="Google Shape;373;p91"/>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342900" lvl="0" marL="457200" rtl="0" algn="l">
              <a:lnSpc>
                <a:spcPct val="115000"/>
              </a:lnSpc>
              <a:spcBef>
                <a:spcPts val="0"/>
              </a:spcBef>
              <a:spcAft>
                <a:spcPts val="0"/>
              </a:spcAft>
              <a:buSzPts val="1800"/>
              <a:buChar char="●"/>
            </a:pPr>
            <a:r>
              <a:rPr lang="en-US"/>
              <a:t>Сіз бұл сценарий туралы қандай да бір ескертулер жасай аласыз, қорытындысын айтпай-ақ?</a:t>
            </a:r>
            <a:endParaRPr/>
          </a:p>
          <a:p>
            <a:pPr indent="-342900" lvl="0" marL="457200" rtl="0" algn="l">
              <a:lnSpc>
                <a:spcPct val="115000"/>
              </a:lnSpc>
              <a:spcBef>
                <a:spcPts val="0"/>
              </a:spcBef>
              <a:spcAft>
                <a:spcPts val="0"/>
              </a:spcAft>
              <a:buSzPts val="1800"/>
              <a:buChar char="●"/>
            </a:pPr>
            <a:r>
              <a:rPr lang="en-US"/>
              <a:t>Егер сіз алғашқы респонденттердің бірі болсаңыз, қандай ақпарат сұрайсыз?</a:t>
            </a:r>
            <a:endParaRPr/>
          </a:p>
          <a:p>
            <a:pPr indent="0" lvl="0" marL="457200" rtl="0" algn="l">
              <a:lnSpc>
                <a:spcPct val="115000"/>
              </a:lnSpc>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92"/>
          <p:cNvSpPr txBox="1"/>
          <p:nvPr>
            <p:ph type="title"/>
          </p:nvPr>
        </p:nvSpPr>
        <p:spPr>
          <a:xfrm>
            <a:off x="323528" y="548680"/>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lang="en-US" sz="3240">
                <a:solidFill>
                  <a:srgbClr val="231F20"/>
                </a:solidFill>
                <a:latin typeface="Calibri"/>
                <a:ea typeface="Calibri"/>
                <a:cs typeface="Calibri"/>
                <a:sym typeface="Calibri"/>
              </a:rPr>
              <a:t>II бөлім-Блейк қалпына келе ме?</a:t>
            </a:r>
            <a:endParaRPr sz="3240"/>
          </a:p>
        </p:txBody>
      </p:sp>
      <p:sp>
        <p:nvSpPr>
          <p:cNvPr id="379" name="Google Shape;379;p92"/>
          <p:cNvSpPr txBox="1"/>
          <p:nvPr>
            <p:ph idx="1" type="body"/>
          </p:nvPr>
        </p:nvSpPr>
        <p:spPr>
          <a:xfrm>
            <a:off x="311698" y="1121391"/>
            <a:ext cx="8520604" cy="5619977"/>
          </a:xfrm>
          <a:prstGeom prst="rect">
            <a:avLst/>
          </a:prstGeom>
          <a:noFill/>
          <a:ln>
            <a:noFill/>
          </a:ln>
        </p:spPr>
        <p:txBody>
          <a:bodyPr anchorCtr="0" anchor="t" bIns="91400" lIns="91400" spcFirstLastPara="1" rIns="91400" wrap="square" tIns="91400">
            <a:normAutofit/>
          </a:bodyPr>
          <a:lstStyle/>
          <a:p>
            <a:pPr indent="0" lvl="0" marL="11430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Блейк шатастырып, тұншығып, білектері оны өлтіріп жатыр деп шағымданды. Алғашқы респонденттер Блейктің өмірлік маңызды мүшелерін өлшеген кезде, Блейк оларға қолдары мен қолдарында бас айналу және қышу бар екенін айтты. Ол сондай-ақ оның кеудесі "ауыр"екенін айтты. Өкінішке орай, сол түні жедел жәрдем бөлмесінде кезекшілікте болған Сюзан соңғы бірнеше жыл ішінде мұндай жағдайға жиі тап болды. Ол Блэйктің өмірлік маңызды көрсеткіштерін талдап, онымен сұхбаттасуды аяқтады.</a:t>
            </a:r>
            <a:endParaRPr sz="1615">
              <a:solidFill>
                <a:srgbClr val="231F20"/>
              </a:solidFill>
              <a:latin typeface="Book Antiqua"/>
              <a:ea typeface="Book Antiqua"/>
              <a:cs typeface="Book Antiqua"/>
              <a:sym typeface="Book Antiqua"/>
            </a:endParaRPr>
          </a:p>
          <a:p>
            <a:pPr indent="0" lvl="0" marL="11430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"Сонымен, Блейкпен бәрі жақсы бола ма?"- деп сұрады Эштон, әлі де эмоцияларын сақтауға тырысады. Сюзан мен оның серіктесі Блейкті тыныштандырып, демін бақылауға алды. "Ол анық мас", - деді ол. "Бірақ ол сонымен қатар стимуляторларды қабылдады ма?»</a:t>
            </a:r>
            <a:endParaRPr sz="1615">
              <a:solidFill>
                <a:srgbClr val="231F20"/>
              </a:solidFill>
              <a:latin typeface="Book Antiqua"/>
              <a:ea typeface="Book Antiqua"/>
              <a:cs typeface="Book Antiqua"/>
              <a:sym typeface="Book Antiqua"/>
            </a:endParaRPr>
          </a:p>
          <a:p>
            <a:pPr indent="0" lvl="0" marL="11430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Қысқа үзілістен кейін Эштон Блейк энергетикалық сусындар мен алкогольді ішіп, партияларға қалай барғанды ұнататынын түсіндірді. "Мен өте озадачен. Блейк жай мас, иә? - Сэм араласты.</a:t>
            </a:r>
            <a:endParaRPr sz="1615">
              <a:solidFill>
                <a:srgbClr val="231F20"/>
              </a:solidFill>
              <a:latin typeface="Book Antiqua"/>
              <a:ea typeface="Book Antiqua"/>
              <a:cs typeface="Book Antiqua"/>
              <a:sym typeface="Book Antiqua"/>
            </a:endParaRPr>
          </a:p>
          <a:p>
            <a:pPr indent="0" lvl="0" marL="11430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Сюзан былай деп түсіндірді:"Блейк оның дүрбелең шабуылы мен кейінгі гипервентиляциядан туындаған тыныс алу алкалозының әсерінен зардап шегеді".</a:t>
            </a:r>
            <a:endParaRPr sz="1615">
              <a:solidFill>
                <a:srgbClr val="231F20"/>
              </a:solidFill>
              <a:latin typeface="Book Antiqua"/>
              <a:ea typeface="Book Antiqua"/>
              <a:cs typeface="Book Antiqua"/>
              <a:sym typeface="Book Antiqua"/>
            </a:endParaRPr>
          </a:p>
          <a:p>
            <a:pPr indent="0" lvl="0" marL="11430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Ол қағаз парағын алып, біреу гипервентиляциялағанда не болатынын түсіндіре бастады. Ол гипервентиляция кезінде ағзаңызда не болып жатқанын көрсету үшін төмендегі теңдеуді салды. Ол сондай-ақ қалыпты тыныс алу жылдамдығы минутына 12-ден 16-ға дейін тыныс алатындығын түсіндірді және Блэйктің тыныс алу жылдамдығы минутына 25-тен көп болғанын айтты.</a:t>
            </a:r>
            <a:endParaRPr sz="1615">
              <a:solidFill>
                <a:srgbClr val="231F20"/>
              </a:solidFill>
              <a:latin typeface="Book Antiqua"/>
              <a:ea typeface="Book Antiqua"/>
              <a:cs typeface="Book Antiqua"/>
              <a:sym typeface="Book Antiqua"/>
            </a:endParaRPr>
          </a:p>
          <a:p>
            <a:pPr indent="0" lvl="0" marL="0" rtl="0" algn="l">
              <a:lnSpc>
                <a:spcPct val="95000"/>
              </a:lnSpc>
              <a:spcBef>
                <a:spcPts val="35"/>
              </a:spcBef>
              <a:spcAft>
                <a:spcPts val="0"/>
              </a:spcAft>
              <a:buClr>
                <a:schemeClr val="dk1"/>
              </a:buClr>
              <a:buSzPts val="1100"/>
              <a:buFont typeface="Arial"/>
              <a:buNone/>
            </a:pPr>
            <a:r>
              <a:rPr lang="en-US" sz="1615">
                <a:solidFill>
                  <a:srgbClr val="231F20"/>
                </a:solidFill>
                <a:latin typeface="Book Antiqua"/>
                <a:ea typeface="Book Antiqua"/>
                <a:cs typeface="Book Antiqua"/>
                <a:sym typeface="Book Antiqua"/>
              </a:rPr>
              <a:t>                                    CO2 + H2O ↔ H2CO3 ↔ HCO3− + H+</a:t>
            </a:r>
            <a:endParaRPr sz="1615">
              <a:solidFill>
                <a:srgbClr val="231F20"/>
              </a:solidFill>
              <a:latin typeface="Book Antiqua"/>
              <a:ea typeface="Book Antiqua"/>
              <a:cs typeface="Book Antiqua"/>
              <a:sym typeface="Book Antiqua"/>
            </a:endParaRPr>
          </a:p>
          <a:p>
            <a:pPr indent="0" lvl="0" marL="114300" rtl="0" algn="l">
              <a:lnSpc>
                <a:spcPct val="95000"/>
              </a:lnSpc>
              <a:spcBef>
                <a:spcPts val="35"/>
              </a:spcBef>
              <a:spcAft>
                <a:spcPts val="0"/>
              </a:spcAft>
              <a:buSzPts val="1800"/>
              <a:buNone/>
            </a:pPr>
            <a:r>
              <a:t/>
            </a:r>
            <a:endParaRPr sz="1615">
              <a:solidFill>
                <a:srgbClr val="231F20"/>
              </a:solidFill>
              <a:latin typeface="Book Antiqua"/>
              <a:ea typeface="Book Antiqua"/>
              <a:cs typeface="Book Antiqua"/>
              <a:sym typeface="Book Antiqu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93"/>
          <p:cNvSpPr txBox="1"/>
          <p:nvPr>
            <p:ph type="title"/>
          </p:nvPr>
        </p:nvSpPr>
        <p:spPr>
          <a:xfrm>
            <a:off x="251520" y="548680"/>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i="1" lang="en-US" sz="3240">
                <a:solidFill>
                  <a:srgbClr val="231F20"/>
                </a:solidFill>
                <a:latin typeface="Calibri"/>
                <a:ea typeface="Calibri"/>
                <a:cs typeface="Calibri"/>
                <a:sym typeface="Calibri"/>
              </a:rPr>
              <a:t>Сұрақтар</a:t>
            </a:r>
            <a:endParaRPr sz="3240"/>
          </a:p>
        </p:txBody>
      </p:sp>
      <p:sp>
        <p:nvSpPr>
          <p:cNvPr id="385" name="Google Shape;385;p93"/>
          <p:cNvSpPr txBox="1"/>
          <p:nvPr>
            <p:ph idx="1" type="body"/>
          </p:nvPr>
        </p:nvSpPr>
        <p:spPr>
          <a:xfrm>
            <a:off x="827584" y="1268760"/>
            <a:ext cx="7128792" cy="1872208"/>
          </a:xfrm>
          <a:prstGeom prst="rect">
            <a:avLst/>
          </a:prstGeom>
          <a:noFill/>
          <a:ln>
            <a:noFill/>
          </a:ln>
        </p:spPr>
        <p:txBody>
          <a:bodyPr anchorCtr="0" anchor="t" bIns="91400" lIns="91400" spcFirstLastPara="1" rIns="91400" wrap="square" tIns="91400">
            <a:normAutofit/>
          </a:bodyPr>
          <a:lstStyle/>
          <a:p>
            <a:pPr indent="0" lvl="3" marL="1371600" marR="319405" rtl="0" algn="just">
              <a:lnSpc>
                <a:spcPct val="86000"/>
              </a:lnSpc>
              <a:spcBef>
                <a:spcPts val="520"/>
              </a:spcBef>
              <a:spcAft>
                <a:spcPts val="0"/>
              </a:spcAft>
              <a:buClr>
                <a:srgbClr val="231F20"/>
              </a:buClr>
              <a:buSzPts val="1100"/>
              <a:buNone/>
            </a:pPr>
            <a:r>
              <a:rPr lang="en-US" sz="2040">
                <a:solidFill>
                  <a:srgbClr val="231F20"/>
                </a:solidFill>
                <a:latin typeface="Book Antiqua"/>
                <a:ea typeface="Book Antiqua"/>
                <a:cs typeface="Book Antiqua"/>
                <a:sym typeface="Book Antiqua"/>
              </a:rPr>
              <a:t>Егер сіз рН көбейтсеңіз немесе сілтілі жағдай жасасаңыз, гемоглобинді оттегімен байланыстырудың қандай болатындығы туралы болжамыңызды сызыңыз. (Тұспал: сізге "қалыпты" және рН өсуін көрсету үшін диаграммада екі жол қажет.)</a:t>
            </a:r>
            <a:endParaRPr sz="2040"/>
          </a:p>
        </p:txBody>
      </p:sp>
      <p:pic>
        <p:nvPicPr>
          <p:cNvPr id="386" name="Google Shape;386;p93"/>
          <p:cNvPicPr preferRelativeResize="0"/>
          <p:nvPr/>
        </p:nvPicPr>
        <p:blipFill rotWithShape="1">
          <a:blip r:embed="rId3">
            <a:alphaModFix/>
          </a:blip>
          <a:srcRect b="0" l="0" r="0" t="0"/>
          <a:stretch/>
        </p:blipFill>
        <p:spPr>
          <a:xfrm>
            <a:off x="2123728" y="3284984"/>
            <a:ext cx="5544616" cy="28803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94"/>
          <p:cNvSpPr txBox="1"/>
          <p:nvPr>
            <p:ph idx="1" type="body"/>
          </p:nvPr>
        </p:nvSpPr>
        <p:spPr>
          <a:xfrm>
            <a:off x="179512" y="1844824"/>
            <a:ext cx="8520604" cy="2520280"/>
          </a:xfrm>
          <a:prstGeom prst="rect">
            <a:avLst/>
          </a:prstGeom>
          <a:noFill/>
          <a:ln>
            <a:noFill/>
          </a:ln>
        </p:spPr>
        <p:txBody>
          <a:bodyPr anchorCtr="0" anchor="t" bIns="91400" lIns="91400" spcFirstLastPara="1" rIns="91400" wrap="square" tIns="91400">
            <a:normAutofit/>
          </a:bodyPr>
          <a:lstStyle/>
          <a:p>
            <a:pPr indent="-374650" lvl="1" marL="914400" rtl="0" algn="l">
              <a:lnSpc>
                <a:spcPct val="115000"/>
              </a:lnSpc>
              <a:spcBef>
                <a:spcPts val="0"/>
              </a:spcBef>
              <a:spcAft>
                <a:spcPts val="0"/>
              </a:spcAft>
              <a:buClr>
                <a:srgbClr val="000000"/>
              </a:buClr>
              <a:buSzPts val="2300"/>
              <a:buChar char="•"/>
            </a:pPr>
            <a:r>
              <a:rPr lang="en-US" sz="2000">
                <a:solidFill>
                  <a:srgbClr val="000000"/>
                </a:solidFill>
                <a:latin typeface="Book Antiqua"/>
                <a:ea typeface="Book Antiqua"/>
                <a:cs typeface="Book Antiqua"/>
                <a:sym typeface="Book Antiqua"/>
              </a:rPr>
              <a:t>РН гемоглобиннің оттегімен қанықтырылуына қалай әсер етеді?</a:t>
            </a:r>
            <a:endParaRPr sz="2000">
              <a:solidFill>
                <a:srgbClr val="000000"/>
              </a:solidFill>
              <a:latin typeface="Book Antiqua"/>
              <a:ea typeface="Book Antiqua"/>
              <a:cs typeface="Book Antiqua"/>
              <a:sym typeface="Book Antiqua"/>
            </a:endParaRPr>
          </a:p>
          <a:p>
            <a:pPr indent="-374650" lvl="1" marL="914400" rtl="0" algn="l">
              <a:lnSpc>
                <a:spcPct val="115000"/>
              </a:lnSpc>
              <a:spcBef>
                <a:spcPts val="0"/>
              </a:spcBef>
              <a:spcAft>
                <a:spcPts val="0"/>
              </a:spcAft>
              <a:buClr>
                <a:srgbClr val="000000"/>
              </a:buClr>
              <a:buSzPts val="2300"/>
              <a:buChar char="•"/>
            </a:pPr>
            <a:r>
              <a:rPr lang="en-US" sz="2000">
                <a:solidFill>
                  <a:srgbClr val="000000"/>
                </a:solidFill>
                <a:latin typeface="Book Antiqua"/>
                <a:ea typeface="Book Antiqua"/>
                <a:cs typeface="Book Antiqua"/>
                <a:sym typeface="Book Antiqua"/>
              </a:rPr>
              <a:t>РН гемоглобиннің метаболикалық белсенді тіндердегі оттегіге жақындығына қалай әсер етеді?</a:t>
            </a:r>
            <a:endParaRPr sz="2000">
              <a:solidFill>
                <a:srgbClr val="000000"/>
              </a:solidFill>
              <a:latin typeface="Book Antiqua"/>
              <a:ea typeface="Book Antiqua"/>
              <a:cs typeface="Book Antiqua"/>
              <a:sym typeface="Book Antiqua"/>
            </a:endParaRPr>
          </a:p>
          <a:p>
            <a:pPr indent="-374650" lvl="1" marL="914400" rtl="0" algn="l">
              <a:lnSpc>
                <a:spcPct val="115000"/>
              </a:lnSpc>
              <a:spcBef>
                <a:spcPts val="0"/>
              </a:spcBef>
              <a:spcAft>
                <a:spcPts val="0"/>
              </a:spcAft>
              <a:buClr>
                <a:srgbClr val="000000"/>
              </a:buClr>
              <a:buSzPts val="2300"/>
              <a:buChar char="•"/>
            </a:pPr>
            <a:r>
              <a:rPr lang="en-US" sz="2000">
                <a:solidFill>
                  <a:srgbClr val="000000"/>
                </a:solidFill>
                <a:latin typeface="Book Antiqua"/>
                <a:ea typeface="Book Antiqua"/>
                <a:cs typeface="Book Antiqua"/>
                <a:sym typeface="Book Antiqua"/>
              </a:rPr>
              <a:t> Гемоглобиннің жақындығындағы бұл айырмашылықтың мәні неде?</a:t>
            </a:r>
            <a:endParaRPr sz="2000">
              <a:solidFill>
                <a:srgbClr val="000000"/>
              </a:solidFill>
              <a:latin typeface="Book Antiqua"/>
              <a:ea typeface="Book Antiqua"/>
              <a:cs typeface="Book Antiqua"/>
              <a:sym typeface="Book Antiqua"/>
            </a:endParaRPr>
          </a:p>
          <a:p>
            <a:pPr indent="-374650" lvl="1" marL="914400" rtl="0" algn="l">
              <a:lnSpc>
                <a:spcPct val="115000"/>
              </a:lnSpc>
              <a:spcBef>
                <a:spcPts val="0"/>
              </a:spcBef>
              <a:spcAft>
                <a:spcPts val="0"/>
              </a:spcAft>
              <a:buClr>
                <a:srgbClr val="000000"/>
              </a:buClr>
              <a:buSzPts val="2300"/>
              <a:buChar char="•"/>
            </a:pPr>
            <a:r>
              <a:rPr lang="en-US" sz="2000">
                <a:solidFill>
                  <a:srgbClr val="000000"/>
                </a:solidFill>
                <a:latin typeface="Book Antiqua"/>
                <a:ea typeface="Book Antiqua"/>
                <a:cs typeface="Book Antiqua"/>
                <a:sym typeface="Book Antiqua"/>
              </a:rPr>
              <a:t>Тыныс алу жиілігі қанның РН өзгеруіне байланысты осы қисыққа қалай әсер етеді?</a:t>
            </a:r>
            <a:endParaRPr sz="2000">
              <a:solidFill>
                <a:srgbClr val="000000"/>
              </a:solidFill>
              <a:latin typeface="Book Antiqua"/>
              <a:ea typeface="Book Antiqua"/>
              <a:cs typeface="Book Antiqua"/>
              <a:sym typeface="Book Antiqua"/>
            </a:endParaRPr>
          </a:p>
          <a:p>
            <a:pPr indent="0" lvl="0" marL="914400" rtl="0" algn="l">
              <a:lnSpc>
                <a:spcPct val="115000"/>
              </a:lnSpc>
              <a:spcBef>
                <a:spcPts val="0"/>
              </a:spcBef>
              <a:spcAft>
                <a:spcPts val="0"/>
              </a:spcAft>
              <a:buNone/>
            </a:pPr>
            <a:r>
              <a:t/>
            </a:r>
            <a:endParaRPr sz="2000">
              <a:solidFill>
                <a:srgbClr val="000000"/>
              </a:solidFill>
              <a:latin typeface="Book Antiqua"/>
              <a:ea typeface="Book Antiqua"/>
              <a:cs typeface="Book Antiqua"/>
              <a:sym typeface="Book Antiqu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95"/>
          <p:cNvSpPr txBox="1"/>
          <p:nvPr>
            <p:ph type="title"/>
          </p:nvPr>
        </p:nvSpPr>
        <p:spPr>
          <a:xfrm>
            <a:off x="323528" y="764704"/>
            <a:ext cx="8520604" cy="572711"/>
          </a:xfrm>
          <a:prstGeom prst="rect">
            <a:avLst/>
          </a:prstGeom>
          <a:noFill/>
          <a:ln>
            <a:noFill/>
          </a:ln>
        </p:spPr>
        <p:txBody>
          <a:bodyPr anchorCtr="0" anchor="t" bIns="91400" lIns="91400" spcFirstLastPara="1" rIns="91400" wrap="square" tIns="91400">
            <a:noAutofit/>
          </a:bodyPr>
          <a:lstStyle/>
          <a:p>
            <a:pPr indent="0" lvl="0" marL="0" rtl="0" algn="l">
              <a:lnSpc>
                <a:spcPct val="100000"/>
              </a:lnSpc>
              <a:spcBef>
                <a:spcPts val="0"/>
              </a:spcBef>
              <a:spcAft>
                <a:spcPts val="0"/>
              </a:spcAft>
              <a:buClr>
                <a:srgbClr val="000000"/>
              </a:buClr>
              <a:buSzPts val="1800"/>
              <a:buNone/>
            </a:pPr>
            <a:r>
              <a:rPr b="1" lang="en-US" sz="2400"/>
              <a:t>III бөлім-алкогольді энергетикалық сусындармен араластыру</a:t>
            </a:r>
            <a:endParaRPr sz="2400"/>
          </a:p>
        </p:txBody>
      </p:sp>
      <p:sp>
        <p:nvSpPr>
          <p:cNvPr id="397" name="Google Shape;397;p95"/>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p>
            <a:pPr indent="0" lvl="0" marL="114300" rtl="0" algn="l">
              <a:lnSpc>
                <a:spcPct val="115000"/>
              </a:lnSpc>
              <a:spcBef>
                <a:spcPts val="0"/>
              </a:spcBef>
              <a:spcAft>
                <a:spcPts val="0"/>
              </a:spcAft>
              <a:buClr>
                <a:schemeClr val="dk1"/>
              </a:buClr>
              <a:buSzPts val="1100"/>
              <a:buFont typeface="Arial"/>
              <a:buNone/>
            </a:pPr>
            <a:r>
              <a:rPr b="1" lang="en-US" sz="1600">
                <a:solidFill>
                  <a:srgbClr val="000000"/>
                </a:solidFill>
                <a:latin typeface="Book Antiqua"/>
                <a:ea typeface="Book Antiqua"/>
                <a:cs typeface="Book Antiqua"/>
                <a:sym typeface="Book Antiqua"/>
              </a:rPr>
              <a:t>ҒЫЛЫМДЫ ПРАКТИКАЛЫҚ ОҚЫТУ ҰЛТТЫҚ ОРТАЛЫҒЫ</a:t>
            </a:r>
            <a:endParaRPr b="1" sz="1600">
              <a:solidFill>
                <a:srgbClr val="000000"/>
              </a:solidFill>
              <a:latin typeface="Book Antiqua"/>
              <a:ea typeface="Book Antiqua"/>
              <a:cs typeface="Book Antiqua"/>
              <a:sym typeface="Book Antiqua"/>
            </a:endParaRPr>
          </a:p>
          <a:p>
            <a:pPr indent="0" lvl="0" marL="114300" rtl="0" algn="l">
              <a:lnSpc>
                <a:spcPct val="115000"/>
              </a:lnSpc>
              <a:spcBef>
                <a:spcPts val="0"/>
              </a:spcBef>
              <a:spcAft>
                <a:spcPts val="0"/>
              </a:spcAft>
              <a:buClr>
                <a:schemeClr val="dk1"/>
              </a:buClr>
              <a:buSzPts val="1100"/>
              <a:buFont typeface="Arial"/>
              <a:buNone/>
            </a:pPr>
            <a:r>
              <a:t/>
            </a:r>
            <a:endParaRPr b="1" sz="1600">
              <a:solidFill>
                <a:srgbClr val="000000"/>
              </a:solidFill>
              <a:latin typeface="Book Antiqua"/>
              <a:ea typeface="Book Antiqua"/>
              <a:cs typeface="Book Antiqua"/>
              <a:sym typeface="Book Antiqua"/>
            </a:endParaRPr>
          </a:p>
          <a:p>
            <a:pPr indent="0" lvl="0" marL="114300" rtl="0" algn="l">
              <a:lnSpc>
                <a:spcPct val="115000"/>
              </a:lnSpc>
              <a:spcBef>
                <a:spcPts val="0"/>
              </a:spcBef>
              <a:spcAft>
                <a:spcPts val="0"/>
              </a:spcAft>
              <a:buClr>
                <a:schemeClr val="dk1"/>
              </a:buClr>
              <a:buSzPts val="1100"/>
              <a:buFont typeface="Arial"/>
              <a:buNone/>
            </a:pPr>
            <a:r>
              <a:rPr b="1" lang="en-US" sz="1600">
                <a:solidFill>
                  <a:srgbClr val="000000"/>
                </a:solidFill>
                <a:latin typeface="Book Antiqua"/>
                <a:ea typeface="Book Antiqua"/>
                <a:cs typeface="Book Antiqua"/>
                <a:sym typeface="Book Antiqua"/>
              </a:rPr>
              <a:t>Сьюзан деді Сэму және Эштону, бұл Блейку жолы болды, өйткені ол тұрақты және орналасқан худшей нысан. Ол Сэм мен Эштонға өзінің ғылыми зерттеулерінің бірінен келесі үзіндісін көрсетті, ол ғылыми дәреже алу үшін жұмыс істеген. Ол туылғанға дейін жарияланғанына қарамастан, негізгі ой әлі де түсінікті болды. Бұл абстрактной нысан көп болды аты шулы деген сөздерден емес, өйткені мұндай кома, және, мүмкін, Блейку бүгін жолы болды.</a:t>
            </a:r>
            <a:endParaRPr b="1" sz="1600">
              <a:solidFill>
                <a:srgbClr val="000000"/>
              </a:solidFill>
              <a:latin typeface="Book Antiqua"/>
              <a:ea typeface="Book Antiqua"/>
              <a:cs typeface="Book Antiqua"/>
              <a:sym typeface="Book Antiqua"/>
            </a:endParaRPr>
          </a:p>
          <a:p>
            <a:pPr indent="0" lvl="0" marL="114300" rtl="0" algn="l">
              <a:lnSpc>
                <a:spcPct val="115000"/>
              </a:lnSpc>
              <a:spcBef>
                <a:spcPts val="0"/>
              </a:spcBef>
              <a:spcAft>
                <a:spcPts val="0"/>
              </a:spcAft>
              <a:buSzPts val="1800"/>
              <a:buNone/>
            </a:pPr>
            <a:r>
              <a:t/>
            </a:r>
            <a:endParaRPr b="1" sz="1600">
              <a:solidFill>
                <a:srgbClr val="000000"/>
              </a:solidFill>
              <a:latin typeface="Book Antiqua"/>
              <a:ea typeface="Book Antiqua"/>
              <a:cs typeface="Book Antiqua"/>
              <a:sym typeface="Book Antiqu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64"/>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45" name="Google Shape;45;p64"/>
          <p:cNvSpPr txBox="1"/>
          <p:nvPr>
            <p:ph idx="4294967295" type="title"/>
          </p:nvPr>
        </p:nvSpPr>
        <p:spPr>
          <a:xfrm>
            <a:off x="-1" y="0"/>
            <a:ext cx="9144002" cy="13716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Қышқыл-сілтілі баланс</a:t>
            </a:r>
            <a:endParaRPr/>
          </a:p>
        </p:txBody>
      </p:sp>
      <p:sp>
        <p:nvSpPr>
          <p:cNvPr id="46" name="Google Shape;46;p64"/>
          <p:cNvSpPr txBox="1"/>
          <p:nvPr>
            <p:ph idx="4294967295" type="body"/>
          </p:nvPr>
        </p:nvSpPr>
        <p:spPr>
          <a:xfrm>
            <a:off x="381000" y="1219200"/>
            <a:ext cx="8534400" cy="4946104"/>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lang="en-US">
                <a:solidFill>
                  <a:srgbClr val="000000"/>
                </a:solidFill>
              </a:rPr>
              <a:t>гомеостаздың маңызды аспектілерінің бірі</a:t>
            </a:r>
            <a:endParaRPr/>
          </a:p>
          <a:p>
            <a:pPr indent="-342900" lvl="0" marL="342900" rtl="0" algn="l">
              <a:lnSpc>
                <a:spcPct val="100000"/>
              </a:lnSpc>
              <a:spcBef>
                <a:spcPts val="0"/>
              </a:spcBef>
              <a:spcAft>
                <a:spcPts val="0"/>
              </a:spcAft>
              <a:buClr>
                <a:srgbClr val="000000"/>
              </a:buClr>
              <a:buSzPts val="2400"/>
              <a:buFont typeface="Noto Sans Symbols"/>
              <a:buChar char="⮚"/>
            </a:pPr>
            <a:r>
              <a:rPr lang="en-US" sz="1600">
                <a:solidFill>
                  <a:srgbClr val="000000"/>
                </a:solidFill>
              </a:rPr>
              <a:t>метаболизм ферменттерге тәуелді, ал ферменттер рН-ға сезімтал</a:t>
            </a:r>
            <a:endParaRPr sz="1600">
              <a:solidFill>
                <a:srgbClr val="000000"/>
              </a:solidFill>
            </a:endParaRPr>
          </a:p>
          <a:p>
            <a:pPr indent="-342900" lvl="0" marL="342900" rtl="0" algn="l">
              <a:lnSpc>
                <a:spcPct val="100000"/>
              </a:lnSpc>
              <a:spcBef>
                <a:spcPts val="0"/>
              </a:spcBef>
              <a:spcAft>
                <a:spcPts val="0"/>
              </a:spcAft>
              <a:buClr>
                <a:srgbClr val="000000"/>
              </a:buClr>
              <a:buSzPts val="2400"/>
              <a:buFont typeface="Noto Sans Symbols"/>
              <a:buChar char="⮚"/>
            </a:pPr>
            <a:r>
              <a:rPr lang="en-US" sz="1600">
                <a:solidFill>
                  <a:srgbClr val="000000"/>
                </a:solidFill>
              </a:rPr>
              <a:t>қалыпты рН-тың  аздап ауытқуы барлық метаболикалық жолдардың тоқтап қалуына әкелуі мүмкін</a:t>
            </a:r>
            <a:endParaRPr sz="1600">
              <a:solidFill>
                <a:srgbClr val="000000"/>
              </a:solidFill>
            </a:endParaRPr>
          </a:p>
          <a:p>
            <a:pPr indent="-342900" lvl="0" marL="342900" rtl="0" algn="l">
              <a:lnSpc>
                <a:spcPct val="100000"/>
              </a:lnSpc>
              <a:spcBef>
                <a:spcPts val="0"/>
              </a:spcBef>
              <a:spcAft>
                <a:spcPts val="0"/>
              </a:spcAft>
              <a:buClr>
                <a:srgbClr val="000000"/>
              </a:buClr>
              <a:buSzPts val="2400"/>
              <a:buFont typeface="Noto Sans Symbols"/>
              <a:buChar char="⮚"/>
            </a:pPr>
            <a:r>
              <a:rPr lang="en-US" sz="1600">
                <a:solidFill>
                  <a:srgbClr val="000000"/>
                </a:solidFill>
              </a:rPr>
              <a:t>қалыпты рН-тың  аздап ауытқуы макромолекулалардың құрылымы мен қызметін өзгерте алады</a:t>
            </a:r>
            <a:endParaRPr sz="1600">
              <a:solidFill>
                <a:srgbClr val="000000"/>
              </a:solidFill>
            </a:endParaRPr>
          </a:p>
          <a:p>
            <a:pPr indent="0" lvl="0" marL="457200" rtl="0" algn="l">
              <a:lnSpc>
                <a:spcPct val="100000"/>
              </a:lnSpc>
              <a:spcBef>
                <a:spcPts val="0"/>
              </a:spcBef>
              <a:spcAft>
                <a:spcPts val="0"/>
              </a:spcAft>
              <a:buNone/>
            </a:pPr>
            <a:r>
              <a:t/>
            </a:r>
            <a:endParaRPr sz="1600">
              <a:solidFill>
                <a:srgbClr val="000000"/>
              </a:solidFill>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7,35 - тен 7,45-ке дейін-бұл қан мен тіндік сұйықтықтың қалыпты РН диапазоны.</a:t>
            </a:r>
            <a:endParaRPr b="0"/>
          </a:p>
          <a:p>
            <a:pPr indent="0" lvl="0" marL="0" rtl="0" algn="l">
              <a:lnSpc>
                <a:spcPct val="100000"/>
              </a:lnSpc>
              <a:spcBef>
                <a:spcPts val="500"/>
              </a:spcBef>
              <a:spcAft>
                <a:spcPts val="0"/>
              </a:spcAft>
              <a:buClr>
                <a:srgbClr val="000000"/>
              </a:buClr>
              <a:buSzPts val="2400"/>
              <a:buNone/>
            </a:pPr>
            <a:r>
              <a:rPr lang="en-US" sz="2000">
                <a:solidFill>
                  <a:srgbClr val="000000"/>
                </a:solidFill>
              </a:rPr>
              <a:t>       қ</a:t>
            </a:r>
            <a:r>
              <a:rPr lang="en-US" sz="1500">
                <a:solidFill>
                  <a:srgbClr val="000000"/>
                </a:solidFill>
              </a:rPr>
              <a:t>ышқыл-негіз балансының мәселелері:</a:t>
            </a:r>
            <a:endParaRPr sz="1900"/>
          </a:p>
          <a:p>
            <a:pPr indent="0" lvl="0" marL="0" rtl="0" algn="l">
              <a:lnSpc>
                <a:spcPct val="100000"/>
              </a:lnSpc>
              <a:spcBef>
                <a:spcPts val="500"/>
              </a:spcBef>
              <a:spcAft>
                <a:spcPts val="0"/>
              </a:spcAft>
              <a:buClr>
                <a:schemeClr val="dk1"/>
              </a:buClr>
              <a:buSzPts val="1100"/>
              <a:buFont typeface="Arial"/>
              <a:buNone/>
            </a:pPr>
            <a:r>
              <a:rPr lang="en-US" sz="1500">
                <a:solidFill>
                  <a:srgbClr val="000000"/>
                </a:solidFill>
              </a:rPr>
              <a:t>- метаболизм үнемі қышқыл шығарады</a:t>
            </a:r>
            <a:endParaRPr sz="15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sz="1500">
                <a:solidFill>
                  <a:srgbClr val="000000"/>
                </a:solidFill>
              </a:rPr>
              <a:t>- анаэробты ашытудан сүт қышқылдары</a:t>
            </a:r>
            <a:endParaRPr sz="15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sz="1500">
                <a:solidFill>
                  <a:srgbClr val="000000"/>
                </a:solidFill>
              </a:rPr>
              <a:t>- нуклеин қышқылдарының катаболизмінен фосфор қышқылы</a:t>
            </a:r>
            <a:endParaRPr sz="15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sz="1500">
                <a:solidFill>
                  <a:srgbClr val="000000"/>
                </a:solidFill>
              </a:rPr>
              <a:t>- май катаболизмінен май қышқылдары мен кетондар</a:t>
            </a:r>
            <a:endParaRPr sz="150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sz="1500">
                <a:solidFill>
                  <a:srgbClr val="000000"/>
                </a:solidFill>
              </a:rPr>
              <a:t>- көміртегі диоксидінен көмір қышқылы</a:t>
            </a:r>
            <a:endParaRPr sz="1500">
              <a:solidFill>
                <a:srgbClr val="000000"/>
              </a:solidFill>
            </a:endParaRPr>
          </a:p>
          <a:p>
            <a:pPr indent="0" lvl="0" marL="0" rtl="0" algn="l">
              <a:lnSpc>
                <a:spcPct val="100000"/>
              </a:lnSpc>
              <a:spcBef>
                <a:spcPts val="500"/>
              </a:spcBef>
              <a:spcAft>
                <a:spcPts val="0"/>
              </a:spcAft>
              <a:buClr>
                <a:srgbClr val="000000"/>
              </a:buClr>
              <a:buSzPts val="2400"/>
              <a:buNone/>
            </a:pPr>
            <a:r>
              <a:t/>
            </a:r>
            <a:endParaRPr sz="15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96"/>
          <p:cNvSpPr txBox="1"/>
          <p:nvPr>
            <p:ph type="title"/>
          </p:nvPr>
        </p:nvSpPr>
        <p:spPr>
          <a:xfrm>
            <a:off x="844109" y="333855"/>
            <a:ext cx="8520600" cy="572700"/>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lang="en-US" sz="3240">
                <a:solidFill>
                  <a:srgbClr val="231F20"/>
                </a:solidFill>
                <a:latin typeface="Calibri"/>
                <a:ea typeface="Calibri"/>
                <a:cs typeface="Calibri"/>
                <a:sym typeface="Calibri"/>
              </a:rPr>
              <a:t>Аннотация</a:t>
            </a:r>
            <a:br>
              <a:rPr b="1" lang="en-US" sz="3240">
                <a:latin typeface="Calibri"/>
                <a:ea typeface="Calibri"/>
                <a:cs typeface="Calibri"/>
                <a:sym typeface="Calibri"/>
              </a:rPr>
            </a:br>
            <a:endParaRPr sz="3240"/>
          </a:p>
        </p:txBody>
      </p:sp>
      <p:sp>
        <p:nvSpPr>
          <p:cNvPr id="403" name="Google Shape;403;p96"/>
          <p:cNvSpPr txBox="1"/>
          <p:nvPr>
            <p:ph idx="1" type="body"/>
          </p:nvPr>
        </p:nvSpPr>
        <p:spPr>
          <a:xfrm>
            <a:off x="35500" y="1121400"/>
            <a:ext cx="9000900" cy="5403900"/>
          </a:xfrm>
          <a:prstGeom prst="rect">
            <a:avLst/>
          </a:prstGeom>
          <a:noFill/>
          <a:ln>
            <a:noFill/>
          </a:ln>
        </p:spPr>
        <p:txBody>
          <a:bodyPr anchorCtr="0" anchor="t" bIns="91400" lIns="91400" spcFirstLastPara="1" rIns="91400" wrap="square" tIns="91400">
            <a:normAutofit/>
          </a:bodyPr>
          <a:lstStyle/>
          <a:p>
            <a:pPr indent="-4444" lvl="0" marL="727075" marR="680085" rtl="0" algn="just">
              <a:lnSpc>
                <a:spcPct val="77000"/>
              </a:lnSpc>
              <a:spcBef>
                <a:spcPts val="115"/>
              </a:spcBef>
              <a:spcAft>
                <a:spcPts val="0"/>
              </a:spcAft>
              <a:buSzPts val="1800"/>
              <a:buChar char="●"/>
            </a:pPr>
            <a:r>
              <a:rPr lang="en-US" sz="1679">
                <a:solidFill>
                  <a:srgbClr val="231F20"/>
                </a:solidFill>
                <a:latin typeface="Book Antiqua"/>
                <a:ea typeface="Book Antiqua"/>
                <a:cs typeface="Book Antiqua"/>
                <a:sym typeface="Book Antiqua"/>
              </a:rPr>
              <a:t>Шұғыл көмек көрсету бөлімшесі пациенттерінің 10% - дан астамында алкогольге (6,0%) немесе есірткіге мас болу диагнозы бар. Осы зерттеуде стационарда емделген алкогольдік уланудың 196 жағдайы ретроспективті түрде зерттелді; пациенттердің 49,2%-ында қышқыл-сілтілік көрсеткіштер аномалды болды, алкоголиктер алкогольсіз ішімдіктерге қарағанда жиі кездеседі (p = 0,04). Қандағы этанолдың орташа концентрациясы (BAC) 310 мг / дл (SD 120) болды; маскүнемдерде алкогольдің жоғары концентрациясы болды. BAC Сарысудың рН-ы неғұрлым жоғары болса (p 0,002-ден аз, r = -0,45). Кома неғұрлым терең болса, Сарысудың рН-ы соғұрлым төмен (p 0,05-тен аз) және BAC-тан жоғары (p 0,0001-ден аз). Тыныс алу ацидозы (31,7%) мас күйінде адамдарда маңызды олжа болды. Метаболикалық ацидозды (7,9%) сарысудағы этанол метаболиттерінің болуымен және жасушадан тыс сұйықтық көлемінің төмендеуімен түсіндіруге болады. Құсу және жасушадан тыс сұйықтық көлемінің төмендеуімен байланысты метаболикалық алкалоз пациенттердің 7,9% - ында кездеседі. Тыныс алу алкалозы сирек кездеседі (1,6%). Гипокалиемия (22,5%) және гипернатриемия (15,3%) электролиттердің маңызды өзгерістері болды. Созылмалы маскүнемдерде қан сарысуындағы калий деңгейі алкогольсіз адамдарға қарағанда төмен; пациенттердің 3,6% (n = 7) интубациялауға тура келді. Ересектерде алкогольді интоксикация кезінде қышқыл-негіз бұзылыстары жиі байқалды. Сарысудың рН-ы сана мен BAC жағдайымен жақсы байланысты.</a:t>
            </a:r>
            <a:endParaRPr sz="1679"/>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97"/>
          <p:cNvSpPr txBox="1"/>
          <p:nvPr>
            <p:ph type="title"/>
          </p:nvPr>
        </p:nvSpPr>
        <p:spPr>
          <a:xfrm>
            <a:off x="395536" y="548680"/>
            <a:ext cx="8520604" cy="572711"/>
          </a:xfrm>
          <a:prstGeom prst="rect">
            <a:avLst/>
          </a:prstGeom>
          <a:noFill/>
          <a:ln>
            <a:noFill/>
          </a:ln>
        </p:spPr>
        <p:txBody>
          <a:bodyPr anchorCtr="0" anchor="t" bIns="91400" lIns="91400" spcFirstLastPara="1" rIns="91400" wrap="square" tIns="91400">
            <a:normAutofit/>
          </a:bodyPr>
          <a:lstStyle/>
          <a:p>
            <a:pPr indent="0" lvl="0" marL="0" rtl="0" algn="l">
              <a:lnSpc>
                <a:spcPct val="100000"/>
              </a:lnSpc>
              <a:spcBef>
                <a:spcPts val="0"/>
              </a:spcBef>
              <a:spcAft>
                <a:spcPts val="0"/>
              </a:spcAft>
              <a:buClr>
                <a:srgbClr val="000000"/>
              </a:buClr>
              <a:buSzPts val="1800"/>
              <a:buNone/>
            </a:pPr>
            <a:r>
              <a:rPr b="1" lang="en-US" sz="2790">
                <a:solidFill>
                  <a:srgbClr val="231F20"/>
                </a:solidFill>
                <a:latin typeface="Calibri"/>
                <a:ea typeface="Calibri"/>
                <a:cs typeface="Calibri"/>
                <a:sym typeface="Calibri"/>
              </a:rPr>
              <a:t>Вопросы</a:t>
            </a:r>
            <a:br>
              <a:rPr b="1" i="1" lang="en-US" sz="3240">
                <a:latin typeface="Calibri"/>
                <a:ea typeface="Calibri"/>
                <a:cs typeface="Calibri"/>
                <a:sym typeface="Calibri"/>
              </a:rPr>
            </a:br>
            <a:endParaRPr sz="3240"/>
          </a:p>
        </p:txBody>
      </p:sp>
      <p:sp>
        <p:nvSpPr>
          <p:cNvPr id="409" name="Google Shape;409;p97"/>
          <p:cNvSpPr txBox="1"/>
          <p:nvPr>
            <p:ph idx="1" type="body"/>
          </p:nvPr>
        </p:nvSpPr>
        <p:spPr>
          <a:xfrm>
            <a:off x="323528" y="1628800"/>
            <a:ext cx="7848872" cy="3528392"/>
          </a:xfrm>
          <a:prstGeom prst="rect">
            <a:avLst/>
          </a:prstGeom>
          <a:noFill/>
          <a:ln>
            <a:noFill/>
          </a:ln>
        </p:spPr>
        <p:txBody>
          <a:bodyPr anchorCtr="0" anchor="t" bIns="91400" lIns="91400" spcFirstLastPara="1" rIns="91400" wrap="square" tIns="91400">
            <a:normAutofit/>
          </a:bodyPr>
          <a:lstStyle/>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Келесі терминдерді анықтаңыз:</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А. тыныс ацидозы</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В. метаболикалық ацидоз</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С. кома</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Тыныс алу ацидозын кейс-стади сценарийімен салыстырыңыз</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rPr b="1" lang="en-US" sz="2000">
                <a:solidFill>
                  <a:srgbClr val="231F20"/>
                </a:solidFill>
                <a:latin typeface="Book Antiqua"/>
                <a:ea typeface="Book Antiqua"/>
                <a:cs typeface="Book Antiqua"/>
                <a:sym typeface="Book Antiqua"/>
              </a:rPr>
              <a:t>Алкогольді ішу кезінде сіз энергетикалық сусын ішесіз делік (кофеин немесе гуарана немесе гинсенг сияқты басқа стимулятор). Тұтынылатын алкоголь мөлшеріне әсер ете ме? Денедегі қышқыл-негіз балансын түсіндіріңіз.</a:t>
            </a:r>
            <a:endParaRPr b="1" sz="2000">
              <a:solidFill>
                <a:srgbClr val="231F20"/>
              </a:solidFill>
              <a:latin typeface="Book Antiqua"/>
              <a:ea typeface="Book Antiqua"/>
              <a:cs typeface="Book Antiqua"/>
              <a:sym typeface="Book Antiqua"/>
            </a:endParaRPr>
          </a:p>
          <a:p>
            <a:pPr indent="0" lvl="0" marL="457200" marR="211455" rtl="0" algn="l">
              <a:lnSpc>
                <a:spcPct val="96000"/>
              </a:lnSpc>
              <a:spcBef>
                <a:spcPts val="0"/>
              </a:spcBef>
              <a:spcAft>
                <a:spcPts val="0"/>
              </a:spcAft>
              <a:buNone/>
            </a:pPr>
            <a:r>
              <a:t/>
            </a:r>
            <a:endParaRPr b="1" sz="2000">
              <a:solidFill>
                <a:srgbClr val="231F20"/>
              </a:solidFill>
              <a:latin typeface="Book Antiqua"/>
              <a:ea typeface="Book Antiqua"/>
              <a:cs typeface="Book Antiqua"/>
              <a:sym typeface="Book Antiqu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65"/>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2" name="Google Shape;52;p65"/>
          <p:cNvSpPr txBox="1"/>
          <p:nvPr>
            <p:ph idx="4294967295" type="title"/>
          </p:nvPr>
        </p:nvSpPr>
        <p:spPr>
          <a:xfrm>
            <a:off x="-1" y="152399"/>
            <a:ext cx="9144002" cy="1143002"/>
          </a:xfrm>
          <a:prstGeom prst="rect">
            <a:avLst/>
          </a:prstGeom>
          <a:noFill/>
          <a:ln>
            <a:noFill/>
          </a:ln>
        </p:spPr>
        <p:txBody>
          <a:bodyPr anchorCtr="0" anchor="ctr" bIns="45700" lIns="45700" spcFirstLastPara="1" rIns="45700" wrap="square" tIns="45700">
            <a:normAutofit/>
          </a:bodyPr>
          <a:lstStyle/>
          <a:p>
            <a:pPr indent="0" lvl="0" marL="0" rtl="0" algn="ctr">
              <a:spcBef>
                <a:spcPts val="0"/>
              </a:spcBef>
              <a:spcAft>
                <a:spcPts val="0"/>
              </a:spcAft>
              <a:buClr>
                <a:schemeClr val="dk1"/>
              </a:buClr>
              <a:buSzPts val="4400"/>
              <a:buFont typeface="Arial"/>
              <a:buNone/>
            </a:pPr>
            <a:r>
              <a:rPr b="1" lang="en-US" sz="4400">
                <a:solidFill>
                  <a:schemeClr val="dk1"/>
                </a:solidFill>
              </a:rPr>
              <a:t>Қышқыл және оның маңызы</a:t>
            </a:r>
            <a:endParaRPr>
              <a:solidFill>
                <a:schemeClr val="dk1"/>
              </a:solidFill>
            </a:endParaRPr>
          </a:p>
          <a:p>
            <a:pPr indent="0" lvl="0" marL="0" rtl="0" algn="ctr">
              <a:lnSpc>
                <a:spcPct val="100000"/>
              </a:lnSpc>
              <a:spcBef>
                <a:spcPts val="0"/>
              </a:spcBef>
              <a:spcAft>
                <a:spcPts val="0"/>
              </a:spcAft>
              <a:buSzPts val="4400"/>
              <a:buNone/>
            </a:pPr>
            <a:r>
              <a:t/>
            </a:r>
            <a:endParaRPr b="1" sz="4400"/>
          </a:p>
        </p:txBody>
      </p:sp>
      <p:sp>
        <p:nvSpPr>
          <p:cNvPr id="53" name="Google Shape;53;p65"/>
          <p:cNvSpPr txBox="1"/>
          <p:nvPr>
            <p:ph idx="4294967295" type="body"/>
          </p:nvPr>
        </p:nvSpPr>
        <p:spPr>
          <a:xfrm>
            <a:off x="381000" y="1295400"/>
            <a:ext cx="86106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ерітіндінің рН тек сутегі иондарымен анықталады (H +)</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қышқылдар-ерітіндіде H + шығаратын кез-келген химиялық зат</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b="1" lang="en-US" sz="2040">
                <a:solidFill>
                  <a:srgbClr val="000000"/>
                </a:solidFill>
              </a:rPr>
              <a:t>тұз қышқылы (HCl) </a:t>
            </a:r>
            <a:r>
              <a:rPr lang="en-US" sz="2040">
                <a:solidFill>
                  <a:srgbClr val="000000"/>
                </a:solidFill>
              </a:rPr>
              <a:t>сияқты күшті қышқылдар еркін иондалады</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 ол  Н+көп бөлігін береді</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 ерітіндінің рН едәуір төмен</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b="1" lang="en-US" sz="2040">
                <a:solidFill>
                  <a:srgbClr val="000000"/>
                </a:solidFill>
              </a:rPr>
              <a:t>көмір қышқылы (H2CO3)</a:t>
            </a:r>
            <a:r>
              <a:rPr lang="en-US" sz="2040">
                <a:solidFill>
                  <a:srgbClr val="000000"/>
                </a:solidFill>
              </a:rPr>
              <a:t> сияқты әлсіз қышқылдар аздап иондалады</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 Н + химиялық байланысты көп бөлігін сақтайды</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 РН әсер етпейді</a:t>
            </a:r>
            <a:endParaRPr sz="2040">
              <a:solidFill>
                <a:srgbClr val="000000"/>
              </a:solidFill>
            </a:endParaRPr>
          </a:p>
          <a:p>
            <a:pPr indent="0" lvl="0" marL="457200" rtl="0" algn="l">
              <a:lnSpc>
                <a:spcPct val="90000"/>
              </a:lnSpc>
              <a:spcBef>
                <a:spcPts val="500"/>
              </a:spcBef>
              <a:spcAft>
                <a:spcPts val="0"/>
              </a:spcAft>
              <a:buNone/>
            </a:pPr>
            <a:r>
              <a:rPr b="1" lang="en-US" sz="2040">
                <a:solidFill>
                  <a:srgbClr val="000000"/>
                </a:solidFill>
              </a:rPr>
              <a:t>негіздер</a:t>
            </a:r>
            <a:r>
              <a:rPr lang="en-US" sz="2040">
                <a:solidFill>
                  <a:srgbClr val="000000"/>
                </a:solidFill>
              </a:rPr>
              <a:t>-H +қабылдайтын кез-келген химиялық зат</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гидроксид ионы (OH -) сияқты </a:t>
            </a:r>
            <a:r>
              <a:rPr b="1" lang="en-US" sz="2040">
                <a:solidFill>
                  <a:srgbClr val="000000"/>
                </a:solidFill>
              </a:rPr>
              <a:t>күшті негіздер </a:t>
            </a:r>
            <a:r>
              <a:rPr lang="en-US" sz="2040">
                <a:solidFill>
                  <a:srgbClr val="000000"/>
                </a:solidFill>
              </a:rPr>
              <a:t>рН  едәуір жоғарылатып, H + байланыстыруға бейім</a:t>
            </a:r>
            <a:endParaRPr sz="2040">
              <a:solidFill>
                <a:srgbClr val="000000"/>
              </a:solidFill>
            </a:endParaRPr>
          </a:p>
          <a:p>
            <a:pPr indent="-342900" lvl="0" marL="342900" rtl="0" algn="l">
              <a:lnSpc>
                <a:spcPct val="90000"/>
              </a:lnSpc>
              <a:spcBef>
                <a:spcPts val="500"/>
              </a:spcBef>
              <a:spcAft>
                <a:spcPts val="0"/>
              </a:spcAft>
              <a:buClr>
                <a:srgbClr val="000000"/>
              </a:buClr>
              <a:buSzPts val="2400"/>
              <a:buChar char="•"/>
            </a:pPr>
            <a:r>
              <a:rPr lang="en-US" sz="2040">
                <a:solidFill>
                  <a:srgbClr val="000000"/>
                </a:solidFill>
              </a:rPr>
              <a:t>бикарбонат ионы (HCO3 -) сияқты </a:t>
            </a:r>
            <a:r>
              <a:rPr b="1" lang="en-US" sz="2040">
                <a:solidFill>
                  <a:srgbClr val="000000"/>
                </a:solidFill>
              </a:rPr>
              <a:t>әлсіз негіздер</a:t>
            </a:r>
            <a:r>
              <a:rPr lang="en-US" sz="2040">
                <a:solidFill>
                  <a:srgbClr val="000000"/>
                </a:solidFill>
              </a:rPr>
              <a:t> қол жетімді емес H + байланыстырады және рН-қа  аз әсер етеді</a:t>
            </a:r>
            <a:endParaRPr sz="2040">
              <a:solidFill>
                <a:srgbClr val="000000"/>
              </a:solidFill>
            </a:endParaRPr>
          </a:p>
          <a:p>
            <a:pPr indent="-320040" lvl="0" marL="342900" rtl="0" algn="l">
              <a:lnSpc>
                <a:spcPct val="90000"/>
              </a:lnSpc>
              <a:spcBef>
                <a:spcPts val="500"/>
              </a:spcBef>
              <a:spcAft>
                <a:spcPts val="0"/>
              </a:spcAft>
              <a:buClr>
                <a:srgbClr val="000000"/>
              </a:buClr>
              <a:buSzPts val="2040"/>
              <a:buChar char="•"/>
            </a:pPr>
            <a:r>
              <a:t/>
            </a:r>
            <a:endParaRPr sz="204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66"/>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59" name="Google Shape;59;p66"/>
          <p:cNvSpPr txBox="1"/>
          <p:nvPr>
            <p:ph idx="4294967295" type="title"/>
          </p:nvPr>
        </p:nvSpPr>
        <p:spPr>
          <a:xfrm>
            <a:off x="-1" y="0"/>
            <a:ext cx="9144002" cy="9144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БУФЕРЛЕР</a:t>
            </a:r>
            <a:endParaRPr/>
          </a:p>
        </p:txBody>
      </p:sp>
      <p:sp>
        <p:nvSpPr>
          <p:cNvPr id="60" name="Google Shape;60;p66"/>
          <p:cNvSpPr txBox="1"/>
          <p:nvPr>
            <p:ph idx="4294967295" type="body"/>
          </p:nvPr>
        </p:nvSpPr>
        <p:spPr>
          <a:xfrm>
            <a:off x="304800" y="838200"/>
            <a:ext cx="8610600" cy="5992813"/>
          </a:xfrm>
          <a:prstGeom prst="rect">
            <a:avLst/>
          </a:prstGeom>
          <a:noFill/>
          <a:ln>
            <a:noFill/>
          </a:ln>
        </p:spPr>
        <p:txBody>
          <a:bodyPr anchorCtr="0" anchor="t" bIns="45700" lIns="45700" spcFirstLastPara="1" rIns="45700" wrap="square" tIns="45700">
            <a:normAutofit/>
          </a:bodyPr>
          <a:lstStyle/>
          <a:p>
            <a:pPr indent="-171450" lvl="0" marL="742950" rtl="0" algn="l">
              <a:lnSpc>
                <a:spcPct val="90000"/>
              </a:lnSpc>
              <a:spcBef>
                <a:spcPts val="0"/>
              </a:spcBef>
              <a:spcAft>
                <a:spcPts val="0"/>
              </a:spcAft>
              <a:buNone/>
            </a:pPr>
            <a:r>
              <a:rPr lang="en-US" sz="1850">
                <a:solidFill>
                  <a:srgbClr val="000000"/>
                </a:solidFill>
              </a:rPr>
              <a:t>буфер-РН өзгеруіне қарсы тұратын кез-келген механизм</a:t>
            </a:r>
            <a:endParaRPr sz="1850">
              <a:solidFill>
                <a:srgbClr val="000000"/>
              </a:solidFill>
            </a:endParaRPr>
          </a:p>
          <a:p>
            <a:pPr indent="-171450" lvl="0" marL="742950" rtl="0" algn="l">
              <a:lnSpc>
                <a:spcPct val="90000"/>
              </a:lnSpc>
              <a:spcBef>
                <a:spcPts val="0"/>
              </a:spcBef>
              <a:spcAft>
                <a:spcPts val="0"/>
              </a:spcAft>
              <a:buNone/>
            </a:pPr>
            <a:r>
              <a:rPr lang="en-US" sz="1850">
                <a:solidFill>
                  <a:srgbClr val="000000"/>
                </a:solidFill>
              </a:rPr>
              <a:t>- - күшті қышқылдарды немесе негіздерді әлсізге айналдыру</a:t>
            </a:r>
            <a:endParaRPr sz="1850">
              <a:solidFill>
                <a:srgbClr val="000000"/>
              </a:solidFill>
            </a:endParaRPr>
          </a:p>
          <a:p>
            <a:pPr indent="-171450" lvl="1" marL="742950" rtl="0" algn="l">
              <a:lnSpc>
                <a:spcPct val="90000"/>
              </a:lnSpc>
              <a:spcBef>
                <a:spcPts val="0"/>
              </a:spcBef>
              <a:spcAft>
                <a:spcPts val="0"/>
              </a:spcAft>
              <a:buClr>
                <a:srgbClr val="000000"/>
              </a:buClr>
              <a:buSzPts val="1800"/>
              <a:buFont typeface="Arial"/>
              <a:buNone/>
            </a:pPr>
            <a:r>
              <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b="1" lang="en-US" sz="1850">
                <a:solidFill>
                  <a:srgbClr val="000000"/>
                </a:solidFill>
              </a:rPr>
              <a:t>физиологиялық буфер</a:t>
            </a:r>
            <a:r>
              <a:rPr lang="en-US" sz="1850">
                <a:solidFill>
                  <a:srgbClr val="000000"/>
                </a:solidFill>
              </a:rPr>
              <a:t>-қышқылдардың, негіздердің немесе CO2 шығуын бақылайтын жүйе</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b="1" lang="en-US" sz="1850">
                <a:solidFill>
                  <a:srgbClr val="000000"/>
                </a:solidFill>
              </a:rPr>
              <a:t>зәр шығару жүйесі </a:t>
            </a:r>
            <a:r>
              <a:rPr lang="en-US" sz="1850">
                <a:solidFill>
                  <a:srgbClr val="000000"/>
                </a:solidFill>
              </a:rPr>
              <a:t>қышқылдың немесе негіздің көп мөлшерін буферлейді, оның әсерін көрсету үшін бірнеше сағаттан бірнеше күнге дейін қажет</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lang="en-US" sz="1850">
                <a:solidFill>
                  <a:srgbClr val="000000"/>
                </a:solidFill>
              </a:rPr>
              <a:t>т</a:t>
            </a:r>
            <a:r>
              <a:rPr b="1" lang="en-US" sz="1850">
                <a:solidFill>
                  <a:srgbClr val="000000"/>
                </a:solidFill>
              </a:rPr>
              <a:t>ыныс алу жүйесі </a:t>
            </a:r>
            <a:r>
              <a:rPr lang="en-US" sz="1850">
                <a:solidFill>
                  <a:srgbClr val="000000"/>
                </a:solidFill>
              </a:rPr>
              <a:t>бірнеше минут ішінде буферленеді зәр шығару жүйесі сияқты рН-ны өзгерте алмайды</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lang="en-US" sz="1850">
                <a:solidFill>
                  <a:srgbClr val="000000"/>
                </a:solidFill>
              </a:rPr>
              <a:t>х</a:t>
            </a:r>
            <a:r>
              <a:rPr b="1" lang="en-US" sz="1850">
                <a:solidFill>
                  <a:srgbClr val="000000"/>
                </a:solidFill>
              </a:rPr>
              <a:t>имиялық буфер</a:t>
            </a:r>
            <a:r>
              <a:rPr lang="en-US" sz="1850">
                <a:solidFill>
                  <a:srgbClr val="000000"/>
                </a:solidFill>
              </a:rPr>
              <a:t>-бұл Н+ байланыстыратын және концентрациясы жоғарылаған кезде оны ерітіндіден шығаратын немесе концентрациясы төмендеген кезде Н + ерітіндіге шығаратын зат</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lang="en-US" sz="1850">
                <a:solidFill>
                  <a:srgbClr val="000000"/>
                </a:solidFill>
              </a:rPr>
              <a:t>қалыпты рН-ты  бірнеше секунд ішінде қалпына келтіреді</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lang="en-US" sz="1850">
                <a:solidFill>
                  <a:srgbClr val="000000"/>
                </a:solidFill>
              </a:rPr>
              <a:t>әлсіз қышқылдар мен әлсіз негіздерден тұратын буферлік жүйелер деп аталатын қоспалар ретінде қызмет етеді</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b="1" lang="en-US" sz="1850">
                <a:solidFill>
                  <a:srgbClr val="000000"/>
                </a:solidFill>
              </a:rPr>
              <a:t>үш негізгі химиялық буферлер</a:t>
            </a:r>
            <a:r>
              <a:rPr lang="en-US" sz="1850">
                <a:solidFill>
                  <a:srgbClr val="000000"/>
                </a:solidFill>
              </a:rPr>
              <a:t>: бикарбонат, фосфат және ақуыз жүйелері</a:t>
            </a:r>
            <a:endParaRPr sz="1850">
              <a:solidFill>
                <a:srgbClr val="000000"/>
              </a:solidFill>
            </a:endParaRPr>
          </a:p>
          <a:p>
            <a:pPr indent="-342900" lvl="0" marL="342900" rtl="0" algn="l">
              <a:lnSpc>
                <a:spcPct val="90000"/>
              </a:lnSpc>
              <a:spcBef>
                <a:spcPts val="400"/>
              </a:spcBef>
              <a:spcAft>
                <a:spcPts val="0"/>
              </a:spcAft>
              <a:buClr>
                <a:srgbClr val="000000"/>
              </a:buClr>
              <a:buSzPts val="2000"/>
              <a:buChar char="•"/>
            </a:pPr>
            <a:r>
              <a:rPr lang="en-US" sz="1850">
                <a:solidFill>
                  <a:srgbClr val="000000"/>
                </a:solidFill>
              </a:rPr>
              <a:t>бейтараптандырылған қышқылдың немесе негіздің мөлшері буферлердің концентрациясына және жұмыс ортасының рН-на байланысты</a:t>
            </a:r>
            <a:endParaRPr sz="1850">
              <a:solidFill>
                <a:srgbClr val="000000"/>
              </a:solidFill>
            </a:endParaRPr>
          </a:p>
          <a:p>
            <a:pPr indent="-333375" lvl="0" marL="342900" rtl="0" algn="l">
              <a:lnSpc>
                <a:spcPct val="90000"/>
              </a:lnSpc>
              <a:spcBef>
                <a:spcPts val="400"/>
              </a:spcBef>
              <a:spcAft>
                <a:spcPts val="0"/>
              </a:spcAft>
              <a:buClr>
                <a:srgbClr val="000000"/>
              </a:buClr>
              <a:buSzPts val="1850"/>
              <a:buChar char="•"/>
            </a:pPr>
            <a:r>
              <a:t/>
            </a:r>
            <a:endParaRPr sz="185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67"/>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66" name="Google Shape;66;p67"/>
          <p:cNvSpPr txBox="1"/>
          <p:nvPr>
            <p:ph idx="4294967295" type="title"/>
          </p:nvPr>
        </p:nvSpPr>
        <p:spPr>
          <a:xfrm>
            <a:off x="222250" y="342900"/>
            <a:ext cx="8699500" cy="762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3959"/>
              <a:t>Бикарбонатты буферлік жүйе</a:t>
            </a:r>
            <a:endParaRPr sz="3240"/>
          </a:p>
        </p:txBody>
      </p:sp>
      <p:sp>
        <p:nvSpPr>
          <p:cNvPr id="67" name="Google Shape;67;p67"/>
          <p:cNvSpPr txBox="1"/>
          <p:nvPr>
            <p:ph idx="4294967295" type="body"/>
          </p:nvPr>
        </p:nvSpPr>
        <p:spPr>
          <a:xfrm>
            <a:off x="685800" y="1295400"/>
            <a:ext cx="8305800" cy="55626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400"/>
              <a:buFont typeface="Arial"/>
              <a:buChar char="•"/>
            </a:pPr>
            <a:r>
              <a:rPr b="1" lang="en-US">
                <a:solidFill>
                  <a:srgbClr val="000000"/>
                </a:solidFill>
              </a:rPr>
              <a:t>бикарбонатты буферлі жүйе - көмірқышқылы ерітіндісі мен </a:t>
            </a:r>
            <a:r>
              <a:rPr lang="en-US">
                <a:solidFill>
                  <a:srgbClr val="000000"/>
                </a:solidFill>
              </a:rPr>
              <a:t> бикарбонат-ионы.</a:t>
            </a:r>
            <a:endParaRPr/>
          </a:p>
          <a:p>
            <a:pPr indent="-342900" lvl="0" marL="342900" rtl="0" algn="l">
              <a:lnSpc>
                <a:spcPct val="100000"/>
              </a:lnSpc>
              <a:spcBef>
                <a:spcPts val="500"/>
              </a:spcBef>
              <a:spcAft>
                <a:spcPts val="0"/>
              </a:spcAft>
              <a:buClr>
                <a:srgbClr val="000000"/>
              </a:buClr>
              <a:buSzPts val="2400"/>
              <a:buFont typeface="Arial"/>
              <a:buChar char="•"/>
            </a:pPr>
            <a:r>
              <a:rPr b="1" lang="en-US">
                <a:solidFill>
                  <a:srgbClr val="000000"/>
                </a:solidFill>
              </a:rPr>
              <a:t>көмірқышқылы және </a:t>
            </a:r>
            <a:r>
              <a:rPr b="1" lang="en-US">
                <a:solidFill>
                  <a:srgbClr val="000000"/>
                </a:solidFill>
              </a:rPr>
              <a:t>бикарбонат ионы</a:t>
            </a:r>
            <a:endParaRPr/>
          </a:p>
          <a:p>
            <a:pPr indent="0" lvl="0" marL="0" rtl="0" algn="l">
              <a:lnSpc>
                <a:spcPct val="100000"/>
              </a:lnSpc>
              <a:spcBef>
                <a:spcPts val="500"/>
              </a:spcBef>
              <a:spcAft>
                <a:spcPts val="0"/>
              </a:spcAft>
              <a:buClr>
                <a:srgbClr val="000000"/>
              </a:buClr>
              <a:buSzPts val="2400"/>
              <a:buNone/>
            </a:pPr>
            <a:r>
              <a:rPr b="1" lang="en-US" sz="2000">
                <a:solidFill>
                  <a:srgbClr val="000000"/>
                </a:solidFill>
              </a:rPr>
              <a:t>                        </a:t>
            </a:r>
            <a:r>
              <a:rPr lang="en-US" sz="2000">
                <a:solidFill>
                  <a:srgbClr val="000000"/>
                </a:solidFill>
              </a:rPr>
              <a:t>CO</a:t>
            </a:r>
            <a:r>
              <a:rPr baseline="-25000" lang="en-US"/>
              <a:t>2</a:t>
            </a:r>
            <a:r>
              <a:rPr lang="en-US" sz="2000">
                <a:solidFill>
                  <a:srgbClr val="000000"/>
                </a:solidFill>
              </a:rPr>
              <a:t> + H</a:t>
            </a:r>
            <a:r>
              <a:rPr baseline="-25000" lang="en-US"/>
              <a:t>2</a:t>
            </a:r>
            <a:r>
              <a:rPr lang="en-US" sz="2000">
                <a:solidFill>
                  <a:srgbClr val="000000"/>
                </a:solidFill>
              </a:rPr>
              <a:t>O </a:t>
            </a:r>
            <a:r>
              <a:rPr lang="en-US">
                <a:latin typeface="Noto Sans Symbols"/>
                <a:ea typeface="Noto Sans Symbols"/>
                <a:cs typeface="Noto Sans Symbols"/>
                <a:sym typeface="Noto Sans Symbols"/>
              </a:rPr>
              <a:t>↔</a:t>
            </a:r>
            <a:r>
              <a:rPr lang="en-US" sz="2000">
                <a:solidFill>
                  <a:srgbClr val="000000"/>
                </a:solidFill>
              </a:rPr>
              <a:t> H</a:t>
            </a:r>
            <a:r>
              <a:rPr baseline="-25000" lang="en-US"/>
              <a:t>2</a:t>
            </a:r>
            <a:r>
              <a:rPr lang="en-US" sz="2000">
                <a:solidFill>
                  <a:srgbClr val="000000"/>
                </a:solidFill>
              </a:rPr>
              <a:t>CO</a:t>
            </a:r>
            <a:r>
              <a:rPr baseline="-25000" lang="en-US"/>
              <a:t>3</a:t>
            </a:r>
            <a:r>
              <a:rPr lang="en-US" sz="2000">
                <a:solidFill>
                  <a:srgbClr val="000000"/>
                </a:solidFill>
              </a:rPr>
              <a:t> </a:t>
            </a:r>
            <a:r>
              <a:rPr lang="en-US">
                <a:latin typeface="Noto Sans Symbols"/>
                <a:ea typeface="Noto Sans Symbols"/>
                <a:cs typeface="Noto Sans Symbols"/>
                <a:sym typeface="Noto Sans Symbols"/>
              </a:rPr>
              <a:t>↔</a:t>
            </a:r>
            <a:r>
              <a:rPr lang="en-US" sz="2000">
                <a:solidFill>
                  <a:srgbClr val="000000"/>
                </a:solidFill>
              </a:rPr>
              <a:t> HCO</a:t>
            </a:r>
            <a:r>
              <a:rPr baseline="-25000" lang="en-US"/>
              <a:t>3</a:t>
            </a:r>
            <a:r>
              <a:rPr baseline="30000" lang="en-US"/>
              <a:t>-</a:t>
            </a:r>
            <a:r>
              <a:rPr lang="en-US" sz="2000">
                <a:solidFill>
                  <a:srgbClr val="000000"/>
                </a:solidFill>
              </a:rPr>
              <a:t> + H</a:t>
            </a:r>
            <a:r>
              <a:rPr baseline="30000" lang="en-US"/>
              <a:t>+</a:t>
            </a:r>
            <a:endParaRPr baseline="30000"/>
          </a:p>
          <a:p>
            <a:pPr indent="0" lvl="0" marL="0" rtl="0" algn="l">
              <a:lnSpc>
                <a:spcPct val="100000"/>
              </a:lnSpc>
              <a:spcBef>
                <a:spcPts val="500"/>
              </a:spcBef>
              <a:spcAft>
                <a:spcPts val="0"/>
              </a:spcAft>
              <a:buNone/>
            </a:pPr>
            <a:r>
              <a:rPr b="1" lang="en-US">
                <a:solidFill>
                  <a:srgbClr val="000000"/>
                </a:solidFill>
              </a:rPr>
              <a:t>қайтымды реакция жасушадан тыс сұйықтықта</a:t>
            </a:r>
            <a:r>
              <a:rPr b="1" lang="en-US">
                <a:solidFill>
                  <a:srgbClr val="000000"/>
                </a:solidFill>
              </a:rPr>
              <a:t> маңызды</a:t>
            </a:r>
            <a:endParaRPr b="1">
              <a:solidFill>
                <a:srgbClr val="000000"/>
              </a:solidFill>
            </a:endParaRPr>
          </a:p>
          <a:p>
            <a:pPr indent="0" lvl="0" marL="0" rtl="0" algn="l">
              <a:lnSpc>
                <a:spcPct val="100000"/>
              </a:lnSpc>
              <a:spcBef>
                <a:spcPts val="500"/>
              </a:spcBef>
              <a:spcAft>
                <a:spcPts val="0"/>
              </a:spcAft>
              <a:buClr>
                <a:srgbClr val="000000"/>
              </a:buClr>
              <a:buSzPts val="2400"/>
              <a:buNone/>
            </a:pPr>
            <a:r>
              <a:rPr b="1" lang="en-US" sz="2000">
                <a:solidFill>
                  <a:srgbClr val="000000"/>
                </a:solidFill>
              </a:rPr>
              <a:t>                        </a:t>
            </a:r>
            <a:r>
              <a:rPr lang="en-US" sz="2000">
                <a:solidFill>
                  <a:srgbClr val="000000"/>
                </a:solidFill>
              </a:rPr>
              <a:t>CO</a:t>
            </a:r>
            <a:r>
              <a:rPr baseline="-25000" lang="en-US"/>
              <a:t>2</a:t>
            </a:r>
            <a:r>
              <a:rPr lang="en-US" sz="2000">
                <a:solidFill>
                  <a:srgbClr val="000000"/>
                </a:solidFill>
              </a:rPr>
              <a:t> + H</a:t>
            </a:r>
            <a:r>
              <a:rPr baseline="-25000" lang="en-US"/>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baseline="-25000" lang="en-US"/>
              <a:t>2</a:t>
            </a:r>
            <a:r>
              <a:rPr lang="en-US" sz="2000">
                <a:solidFill>
                  <a:srgbClr val="000000"/>
                </a:solidFill>
              </a:rPr>
              <a:t>CO</a:t>
            </a:r>
            <a:r>
              <a:rPr baseline="-25000" lang="en-US"/>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baseline="-25000" lang="en-US"/>
              <a:t>3</a:t>
            </a:r>
            <a:r>
              <a:rPr baseline="30000" lang="en-US"/>
              <a:t>-</a:t>
            </a:r>
            <a:r>
              <a:rPr lang="en-US" sz="2000">
                <a:solidFill>
                  <a:srgbClr val="000000"/>
                </a:solidFill>
              </a:rPr>
              <a:t> + H</a:t>
            </a:r>
            <a:r>
              <a:rPr baseline="30000" lang="en-US"/>
              <a:t>+ </a:t>
            </a:r>
            <a:endParaRPr baseline="30000"/>
          </a:p>
          <a:p>
            <a:pPr indent="-228600" lvl="2" marL="1143000" rtl="0" algn="l">
              <a:lnSpc>
                <a:spcPct val="80000"/>
              </a:lnSpc>
              <a:spcBef>
                <a:spcPts val="0"/>
              </a:spcBef>
              <a:spcAft>
                <a:spcPts val="0"/>
              </a:spcAft>
              <a:buClr>
                <a:srgbClr val="000000"/>
              </a:buClr>
              <a:buSzPts val="2000"/>
              <a:buFont typeface="Arial"/>
              <a:buChar char="•"/>
            </a:pPr>
            <a:r>
              <a:rPr lang="en-US" sz="2000">
                <a:solidFill>
                  <a:srgbClr val="000000"/>
                </a:solidFill>
              </a:rPr>
              <a:t> H + бөлінгендіктен рН төмендейді</a:t>
            </a:r>
            <a:endParaRPr sz="2000">
              <a:solidFill>
                <a:srgbClr val="000000"/>
              </a:solidFill>
            </a:endParaRPr>
          </a:p>
          <a:p>
            <a:pPr indent="0" lvl="2" marL="914400" rtl="0" algn="l">
              <a:lnSpc>
                <a:spcPct val="80000"/>
              </a:lnSpc>
              <a:spcBef>
                <a:spcPts val="0"/>
              </a:spcBef>
              <a:spcAft>
                <a:spcPts val="0"/>
              </a:spcAft>
              <a:buClr>
                <a:srgbClr val="000000"/>
              </a:buClr>
              <a:buSzPts val="2000"/>
              <a:buNone/>
            </a:pPr>
            <a:r>
              <a:rPr lang="en-US" sz="2000">
                <a:solidFill>
                  <a:srgbClr val="000000"/>
                </a:solidFill>
              </a:rPr>
              <a:t>           CO</a:t>
            </a:r>
            <a:r>
              <a:rPr baseline="-25000" lang="en-US"/>
              <a:t>2</a:t>
            </a:r>
            <a:r>
              <a:rPr lang="en-US" sz="2000">
                <a:solidFill>
                  <a:srgbClr val="000000"/>
                </a:solidFill>
              </a:rPr>
              <a:t> + H</a:t>
            </a:r>
            <a:r>
              <a:rPr baseline="-25000" lang="en-US"/>
              <a:t>2</a:t>
            </a:r>
            <a:r>
              <a:rPr lang="en-US" sz="2000">
                <a:solidFill>
                  <a:srgbClr val="000000"/>
                </a:solidFill>
              </a:rPr>
              <a:t>O </a:t>
            </a:r>
            <a:r>
              <a:rPr lang="en-US" sz="2800">
                <a:latin typeface="Noto Sans Symbols"/>
                <a:ea typeface="Noto Sans Symbols"/>
                <a:cs typeface="Noto Sans Symbols"/>
                <a:sym typeface="Noto Sans Symbols"/>
              </a:rPr>
              <a:t>←</a:t>
            </a:r>
            <a:r>
              <a:rPr lang="en-US" sz="2000">
                <a:solidFill>
                  <a:srgbClr val="000000"/>
                </a:solidFill>
              </a:rPr>
              <a:t> H</a:t>
            </a:r>
            <a:r>
              <a:rPr baseline="-25000" lang="en-US"/>
              <a:t>2</a:t>
            </a:r>
            <a:r>
              <a:rPr lang="en-US" sz="2000">
                <a:solidFill>
                  <a:srgbClr val="000000"/>
                </a:solidFill>
              </a:rPr>
              <a:t>CO</a:t>
            </a:r>
            <a:r>
              <a:rPr baseline="-25000" lang="en-US"/>
              <a:t>3</a:t>
            </a:r>
            <a:r>
              <a:rPr lang="en-US" sz="2000">
                <a:solidFill>
                  <a:srgbClr val="000000"/>
                </a:solidFill>
              </a:rPr>
              <a:t> </a:t>
            </a:r>
            <a:r>
              <a:rPr lang="en-US" sz="2800">
                <a:latin typeface="Noto Sans Symbols"/>
                <a:ea typeface="Noto Sans Symbols"/>
                <a:cs typeface="Noto Sans Symbols"/>
                <a:sym typeface="Noto Sans Symbols"/>
              </a:rPr>
              <a:t>←</a:t>
            </a:r>
            <a:r>
              <a:rPr lang="en-US" sz="2000">
                <a:solidFill>
                  <a:srgbClr val="000000"/>
                </a:solidFill>
              </a:rPr>
              <a:t> HCO</a:t>
            </a:r>
            <a:r>
              <a:rPr baseline="-25000" lang="en-US"/>
              <a:t>3</a:t>
            </a:r>
            <a:r>
              <a:rPr baseline="30000" lang="en-US"/>
              <a:t>-</a:t>
            </a:r>
            <a:r>
              <a:rPr lang="en-US" sz="2000">
                <a:solidFill>
                  <a:srgbClr val="000000"/>
                </a:solidFill>
              </a:rPr>
              <a:t> + H</a:t>
            </a:r>
            <a:r>
              <a:rPr baseline="30000" lang="en-US"/>
              <a:t>+</a:t>
            </a:r>
            <a:endParaRPr baseline="30000"/>
          </a:p>
          <a:p>
            <a:pPr indent="-228600" lvl="2" marL="1143000" rtl="0" algn="l">
              <a:lnSpc>
                <a:spcPct val="80000"/>
              </a:lnSpc>
              <a:spcBef>
                <a:spcPts val="0"/>
              </a:spcBef>
              <a:spcAft>
                <a:spcPts val="0"/>
              </a:spcAft>
              <a:buClr>
                <a:srgbClr val="000000"/>
              </a:buClr>
              <a:buSzPts val="2000"/>
              <a:buFont typeface="Arial"/>
              <a:buChar char="•"/>
            </a:pPr>
            <a:r>
              <a:rPr lang="en-US" sz="2000">
                <a:solidFill>
                  <a:srgbClr val="000000"/>
                </a:solidFill>
              </a:rPr>
              <a:t>H + байланысқандықтан рН жоғарылайды</a:t>
            </a:r>
            <a:endParaRPr baseline="30000"/>
          </a:p>
          <a:p>
            <a:pPr indent="-342900" lvl="0" marL="342900" rtl="0" algn="l">
              <a:lnSpc>
                <a:spcPct val="100000"/>
              </a:lnSpc>
              <a:spcBef>
                <a:spcPts val="500"/>
              </a:spcBef>
              <a:spcAft>
                <a:spcPts val="0"/>
              </a:spcAft>
              <a:buClr>
                <a:srgbClr val="000000"/>
              </a:buClr>
              <a:buSzPts val="2400"/>
              <a:buFont typeface="Arial"/>
              <a:buChar char="•"/>
            </a:pPr>
            <a:r>
              <a:rPr lang="en-US">
                <a:solidFill>
                  <a:srgbClr val="000000"/>
                </a:solidFill>
              </a:rPr>
              <a:t>өкпе пен бүйректе жүреді,</a:t>
            </a:r>
            <a:r>
              <a:rPr lang="en-US">
                <a:solidFill>
                  <a:srgbClr val="000000"/>
                </a:solidFill>
              </a:rPr>
              <a:t> CO2 жойып отырады</a:t>
            </a:r>
            <a:endParaRPr>
              <a:solidFill>
                <a:srgbClr val="000000"/>
              </a:solidFill>
            </a:endParaRPr>
          </a:p>
          <a:p>
            <a:pPr indent="0" lvl="0" marL="0" rtl="0" algn="l">
              <a:lnSpc>
                <a:spcPct val="100000"/>
              </a:lnSpc>
              <a:spcBef>
                <a:spcPts val="500"/>
              </a:spcBef>
              <a:spcAft>
                <a:spcPts val="0"/>
              </a:spcAft>
              <a:buClr>
                <a:srgbClr val="000000"/>
              </a:buClr>
              <a:buSzPts val="2400"/>
              <a:buNone/>
            </a:pPr>
            <a:r>
              <a:rPr lang="en-US" sz="2000">
                <a:solidFill>
                  <a:srgbClr val="000000"/>
                </a:solidFill>
              </a:rPr>
              <a:t> - рН төмендету үшін бүйрек  HCO3- шығарады</a:t>
            </a:r>
            <a:endParaRPr sz="2000">
              <a:solidFill>
                <a:srgbClr val="000000"/>
              </a:solidFill>
            </a:endParaRPr>
          </a:p>
          <a:p>
            <a:pPr indent="0" lvl="0" marL="0" rtl="0" algn="l">
              <a:lnSpc>
                <a:spcPct val="100000"/>
              </a:lnSpc>
              <a:spcBef>
                <a:spcPts val="500"/>
              </a:spcBef>
              <a:spcAft>
                <a:spcPts val="0"/>
              </a:spcAft>
              <a:buClr>
                <a:srgbClr val="000000"/>
              </a:buClr>
              <a:buSzPts val="2400"/>
              <a:buNone/>
            </a:pPr>
            <a:r>
              <a:rPr lang="en-US" sz="2000">
                <a:solidFill>
                  <a:srgbClr val="000000"/>
                </a:solidFill>
              </a:rPr>
              <a:t> - рН жоғарылату үшін бүйрек H + шығарады, өкпеде CO2 шығарылады</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68"/>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73" name="Google Shape;73;p68"/>
          <p:cNvSpPr txBox="1"/>
          <p:nvPr>
            <p:ph idx="4294967295" type="title"/>
          </p:nvPr>
        </p:nvSpPr>
        <p:spPr>
          <a:xfrm>
            <a:off x="-1" y="152399"/>
            <a:ext cx="9144002" cy="1143002"/>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Фосфат буфер жүйесі</a:t>
            </a:r>
            <a:endParaRPr/>
          </a:p>
        </p:txBody>
      </p:sp>
      <p:sp>
        <p:nvSpPr>
          <p:cNvPr id="74" name="Google Shape;74;p68"/>
          <p:cNvSpPr txBox="1"/>
          <p:nvPr>
            <p:ph idx="4294967295" type="body"/>
          </p:nvPr>
        </p:nvSpPr>
        <p:spPr>
          <a:xfrm>
            <a:off x="304800" y="1447800"/>
            <a:ext cx="86106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100000"/>
              </a:lnSpc>
              <a:spcBef>
                <a:spcPts val="0"/>
              </a:spcBef>
              <a:spcAft>
                <a:spcPts val="0"/>
              </a:spcAft>
              <a:buClr>
                <a:srgbClr val="000000"/>
              </a:buClr>
              <a:buSzPts val="2800"/>
              <a:buFont typeface="Arial"/>
              <a:buChar char="•"/>
            </a:pPr>
            <a:r>
              <a:rPr b="1" lang="en-US" sz="2800">
                <a:solidFill>
                  <a:srgbClr val="000000"/>
                </a:solidFill>
              </a:rPr>
              <a:t>фосфатты буферлік жүйе- </a:t>
            </a:r>
            <a:r>
              <a:rPr b="1" lang="en-US" sz="2800">
                <a:solidFill>
                  <a:srgbClr val="000000"/>
                </a:solidFill>
              </a:rPr>
              <a:t>HPO42- және H2PO4 ерітінділері</a:t>
            </a:r>
            <a:endParaRPr b="0" baseline="30000"/>
          </a:p>
          <a:p>
            <a:pPr indent="-342900" lvl="0" marL="342900" rtl="0" algn="l">
              <a:lnSpc>
                <a:spcPct val="100000"/>
              </a:lnSpc>
              <a:spcBef>
                <a:spcPts val="600"/>
              </a:spcBef>
              <a:spcAft>
                <a:spcPts val="0"/>
              </a:spcAft>
              <a:buClr>
                <a:srgbClr val="000000"/>
              </a:buClr>
              <a:buSzPts val="2800"/>
              <a:buFont typeface="Arial"/>
              <a:buChar char="•"/>
            </a:pPr>
            <a:r>
              <a:rPr lang="en-US" sz="2800">
                <a:solidFill>
                  <a:srgbClr val="000000"/>
                </a:solidFill>
              </a:rPr>
              <a:t>H</a:t>
            </a:r>
            <a:r>
              <a:rPr baseline="-25000" lang="en-US"/>
              <a:t>2</a:t>
            </a:r>
            <a:r>
              <a:rPr lang="en-US" sz="2800">
                <a:solidFill>
                  <a:srgbClr val="000000"/>
                </a:solidFill>
              </a:rPr>
              <a:t>PO</a:t>
            </a:r>
            <a:r>
              <a:rPr baseline="-25000" lang="en-US"/>
              <a:t>4</a:t>
            </a:r>
            <a:r>
              <a:rPr baseline="30000" lang="en-US"/>
              <a:t>- </a:t>
            </a:r>
            <a:r>
              <a:rPr lang="en-US">
                <a:latin typeface="Noto Sans Symbols"/>
                <a:ea typeface="Noto Sans Symbols"/>
                <a:cs typeface="Noto Sans Symbols"/>
                <a:sym typeface="Noto Sans Symbols"/>
              </a:rPr>
              <a:t>↔</a:t>
            </a:r>
            <a:r>
              <a:rPr lang="en-US" sz="2800">
                <a:solidFill>
                  <a:srgbClr val="000000"/>
                </a:solidFill>
              </a:rPr>
              <a:t> HPO</a:t>
            </a:r>
            <a:r>
              <a:rPr baseline="-25000" lang="en-US"/>
              <a:t>4</a:t>
            </a:r>
            <a:r>
              <a:rPr baseline="30000" lang="en-US"/>
              <a:t>2-</a:t>
            </a:r>
            <a:r>
              <a:rPr lang="en-US" sz="2800">
                <a:solidFill>
                  <a:srgbClr val="000000"/>
                </a:solidFill>
              </a:rPr>
              <a:t> + H</a:t>
            </a:r>
            <a:r>
              <a:rPr baseline="30000" lang="en-US"/>
              <a:t>+</a:t>
            </a:r>
            <a:endParaRPr/>
          </a:p>
          <a:p>
            <a:pPr indent="-285750" lvl="1" marL="742950" rtl="0" algn="l">
              <a:lnSpc>
                <a:spcPct val="100000"/>
              </a:lnSpc>
              <a:spcBef>
                <a:spcPts val="0"/>
              </a:spcBef>
              <a:spcAft>
                <a:spcPts val="0"/>
              </a:spcAft>
              <a:buClr>
                <a:srgbClr val="000000"/>
              </a:buClr>
              <a:buSzPts val="2400"/>
              <a:buFont typeface="Arial"/>
              <a:buChar char="–"/>
            </a:pPr>
            <a:r>
              <a:rPr lang="en-US">
                <a:solidFill>
                  <a:srgbClr val="000000"/>
                </a:solidFill>
              </a:rPr>
              <a:t>бикарбонат жүйесіндегідей, оңға қарай жүретін реакциялар H + шығарып, рН-ты төмендетеді, ал сол жақтағы реакциялар рН-ты жоғарылатады.</a:t>
            </a:r>
            <a:endParaRPr>
              <a:solidFill>
                <a:srgbClr val="000000"/>
              </a:solidFill>
            </a:endParaRPr>
          </a:p>
          <a:p>
            <a:pPr indent="-285750" lvl="1" marL="742950" rtl="0" algn="l">
              <a:lnSpc>
                <a:spcPct val="100000"/>
              </a:lnSpc>
              <a:spcBef>
                <a:spcPts val="0"/>
              </a:spcBef>
              <a:spcAft>
                <a:spcPts val="0"/>
              </a:spcAft>
              <a:buClr>
                <a:srgbClr val="000000"/>
              </a:buClr>
              <a:buSzPts val="2400"/>
              <a:buChar char="–"/>
            </a:pPr>
            <a:r>
              <a:rPr lang="en-US">
                <a:solidFill>
                  <a:srgbClr val="000000"/>
                </a:solidFill>
              </a:rPr>
              <a:t>Жасушаішілік және бүйрек каналдарындағы буферлер маңызды болып табылады</a:t>
            </a:r>
            <a:endParaRPr>
              <a:solidFill>
                <a:srgbClr val="000000"/>
              </a:solidFill>
            </a:endParaRPr>
          </a:p>
          <a:p>
            <a:pPr indent="-342900" lvl="0" marL="342900" rtl="0" algn="l">
              <a:lnSpc>
                <a:spcPct val="100000"/>
              </a:lnSpc>
              <a:spcBef>
                <a:spcPts val="600"/>
              </a:spcBef>
              <a:spcAft>
                <a:spcPts val="0"/>
              </a:spcAft>
              <a:buClr>
                <a:srgbClr val="000000"/>
              </a:buClr>
              <a:buSzPts val="2800"/>
              <a:buChar char="•"/>
            </a:pPr>
            <a:r>
              <a:rPr lang="en-US">
                <a:solidFill>
                  <a:srgbClr val="000000"/>
                </a:solidFill>
              </a:rPr>
              <a:t>фосфаттар көп шоғырланған және олардың оңтайлы рН 6,8-ге жақын жұмыс істейді</a:t>
            </a:r>
            <a:endParaRPr>
              <a:solidFill>
                <a:srgbClr val="000000"/>
              </a:solidFill>
            </a:endParaRPr>
          </a:p>
          <a:p>
            <a:pPr indent="-342900" lvl="0" marL="342900" rtl="0" algn="l">
              <a:lnSpc>
                <a:spcPct val="100000"/>
              </a:lnSpc>
              <a:spcBef>
                <a:spcPts val="600"/>
              </a:spcBef>
              <a:spcAft>
                <a:spcPts val="0"/>
              </a:spcAft>
              <a:buClr>
                <a:srgbClr val="000000"/>
              </a:buClr>
              <a:buSzPts val="2800"/>
              <a:buChar char="•"/>
            </a:pPr>
            <a:r>
              <a:rPr lang="en-US">
                <a:solidFill>
                  <a:srgbClr val="000000"/>
                </a:solidFill>
              </a:rPr>
              <a:t>метаболикалық қышқылдардың тұрақты өндірісі рН мәнін жасушаішінде  4,5-тен 7,4 аралығында құрайды. </a:t>
            </a:r>
            <a:endParaRPr>
              <a:solidFill>
                <a:srgbClr val="000000"/>
              </a:solidFill>
            </a:endParaRPr>
          </a:p>
          <a:p>
            <a:pPr indent="-317500" lvl="0" marL="342900" rtl="0" algn="l">
              <a:lnSpc>
                <a:spcPct val="100000"/>
              </a:lnSpc>
              <a:spcBef>
                <a:spcPts val="600"/>
              </a:spcBef>
              <a:spcAft>
                <a:spcPts val="0"/>
              </a:spcAft>
              <a:buClr>
                <a:srgbClr val="000000"/>
              </a:buClr>
              <a:buSzPts val="2400"/>
              <a:buChar char="•"/>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69"/>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0" name="Google Shape;80;p69"/>
          <p:cNvSpPr txBox="1"/>
          <p:nvPr>
            <p:ph idx="4294967295" type="title"/>
          </p:nvPr>
        </p:nvSpPr>
        <p:spPr>
          <a:xfrm>
            <a:off x="-1" y="0"/>
            <a:ext cx="9144002" cy="9906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Ақуыз буферлік жүйесі</a:t>
            </a:r>
            <a:endParaRPr/>
          </a:p>
        </p:txBody>
      </p:sp>
      <p:sp>
        <p:nvSpPr>
          <p:cNvPr id="81" name="Google Shape;81;p69"/>
          <p:cNvSpPr txBox="1"/>
          <p:nvPr>
            <p:ph idx="4294967295" type="body"/>
          </p:nvPr>
        </p:nvSpPr>
        <p:spPr>
          <a:xfrm>
            <a:off x="304800" y="914400"/>
            <a:ext cx="8534400" cy="5410200"/>
          </a:xfrm>
          <a:prstGeom prst="rect">
            <a:avLst/>
          </a:prstGeom>
          <a:noFill/>
          <a:ln>
            <a:noFill/>
          </a:ln>
        </p:spPr>
        <p:txBody>
          <a:bodyPr anchorCtr="0" anchor="t" bIns="45700" lIns="45700" spcFirstLastPara="1" rIns="45700" wrap="square" tIns="45700">
            <a:normAutofit/>
          </a:bodyPr>
          <a:lstStyle/>
          <a:p>
            <a:pPr indent="-342900" lvl="0" marL="342900" rtl="0" algn="l">
              <a:lnSpc>
                <a:spcPct val="90000"/>
              </a:lnSpc>
              <a:spcBef>
                <a:spcPts val="0"/>
              </a:spcBef>
              <a:spcAft>
                <a:spcPts val="0"/>
              </a:spcAft>
              <a:buClr>
                <a:srgbClr val="000000"/>
              </a:buClr>
              <a:buSzPts val="2800"/>
              <a:buFont typeface="Arial"/>
              <a:buChar char="•"/>
            </a:pPr>
            <a:r>
              <a:rPr b="1" lang="en-US" sz="2590">
                <a:solidFill>
                  <a:srgbClr val="000000"/>
                </a:solidFill>
              </a:rPr>
              <a:t>ақуыздар  бикарбонат пен фосфат жүйелеріне қарағанда көп концентрленген,әсіресе жасушішінде </a:t>
            </a:r>
            <a:endParaRPr b="1" sz="2590">
              <a:solidFill>
                <a:srgbClr val="000000"/>
              </a:solidFill>
            </a:endParaRPr>
          </a:p>
          <a:p>
            <a:pPr indent="-342900" lvl="0" marL="342900" rtl="0" algn="l">
              <a:lnSpc>
                <a:spcPct val="90000"/>
              </a:lnSpc>
              <a:spcBef>
                <a:spcPts val="0"/>
              </a:spcBef>
              <a:spcAft>
                <a:spcPts val="0"/>
              </a:spcAft>
              <a:buClr>
                <a:srgbClr val="000000"/>
              </a:buClr>
              <a:buSzPts val="2800"/>
              <a:buFont typeface="Arial"/>
              <a:buChar char="•"/>
            </a:pPr>
            <a:r>
              <a:rPr lang="en-US" sz="2590">
                <a:solidFill>
                  <a:srgbClr val="000000"/>
                </a:solidFill>
              </a:rPr>
              <a:t> </a:t>
            </a:r>
            <a:r>
              <a:rPr b="1" lang="en-US" sz="2590">
                <a:solidFill>
                  <a:srgbClr val="000000"/>
                </a:solidFill>
              </a:rPr>
              <a:t>ақуыз буферлік жүйесі дене сұйықтықтарының барлық химиялық буферленуінің төрттен үшін құрайды</a:t>
            </a:r>
            <a:endParaRPr sz="2220"/>
          </a:p>
          <a:p>
            <a:pPr indent="-342900" lvl="0" marL="342900" rtl="0" algn="l">
              <a:lnSpc>
                <a:spcPct val="90000"/>
              </a:lnSpc>
              <a:spcBef>
                <a:spcPts val="600"/>
              </a:spcBef>
              <a:spcAft>
                <a:spcPts val="0"/>
              </a:spcAft>
              <a:buClr>
                <a:srgbClr val="000000"/>
              </a:buClr>
              <a:buSzPts val="2800"/>
              <a:buFont typeface="Arial"/>
              <a:buChar char="•"/>
            </a:pPr>
            <a:r>
              <a:rPr lang="en-US" sz="2590">
                <a:solidFill>
                  <a:srgbClr val="000000"/>
                </a:solidFill>
              </a:rPr>
              <a:t>ақуыздардың </a:t>
            </a:r>
            <a:r>
              <a:rPr lang="en-US" sz="2590">
                <a:solidFill>
                  <a:srgbClr val="000000"/>
                </a:solidFill>
              </a:rPr>
              <a:t>буферлік мүмкіндігі олардың аминқышқылдары қалдықтарының  арнайы жанама топтарына байланысты </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b="1" lang="en-US" sz="2590">
                <a:solidFill>
                  <a:srgbClr val="000000"/>
                </a:solidFill>
              </a:rPr>
              <a:t>карбокси (-COOH) топтары,</a:t>
            </a:r>
            <a:r>
              <a:rPr lang="en-US" sz="2590">
                <a:solidFill>
                  <a:srgbClr val="000000"/>
                </a:solidFill>
              </a:rPr>
              <a:t> pH көтеріле бастағанда Н+ бөледі</a:t>
            </a:r>
            <a:endParaRPr sz="2590">
              <a:solidFill>
                <a:srgbClr val="000000"/>
              </a:solidFill>
            </a:endParaRPr>
          </a:p>
          <a:p>
            <a:pPr indent="-342900" lvl="0" marL="342900" rtl="0" algn="l">
              <a:lnSpc>
                <a:spcPct val="90000"/>
              </a:lnSpc>
              <a:spcBef>
                <a:spcPts val="600"/>
              </a:spcBef>
              <a:spcAft>
                <a:spcPts val="0"/>
              </a:spcAft>
              <a:buClr>
                <a:srgbClr val="000000"/>
              </a:buClr>
              <a:buSzPts val="2800"/>
              <a:buFont typeface="Arial"/>
              <a:buChar char="•"/>
            </a:pPr>
            <a:r>
              <a:rPr lang="en-US" sz="2590">
                <a:solidFill>
                  <a:srgbClr val="000000"/>
                </a:solidFill>
              </a:rPr>
              <a:t>басқа амин</a:t>
            </a:r>
            <a:r>
              <a:rPr b="1" lang="en-US" sz="2590">
                <a:solidFill>
                  <a:srgbClr val="000000"/>
                </a:solidFill>
              </a:rPr>
              <a:t> (-NH2) топтары</a:t>
            </a:r>
            <a:r>
              <a:rPr lang="en-US" sz="2590">
                <a:solidFill>
                  <a:srgbClr val="000000"/>
                </a:solidFill>
              </a:rPr>
              <a:t>, рН өте төмен болғанда Н+ байланыстырады</a:t>
            </a:r>
            <a:endParaRPr sz="222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0"/>
          <p:cNvSpPr txBox="1"/>
          <p:nvPr>
            <p:ph idx="4294967295" type="sldNum"/>
          </p:nvPr>
        </p:nvSpPr>
        <p:spPr>
          <a:xfrm>
            <a:off x="8842092" y="6324600"/>
            <a:ext cx="301908" cy="288824"/>
          </a:xfrm>
          <a:prstGeom prst="rect">
            <a:avLst/>
          </a:prstGeom>
          <a:noFill/>
          <a:ln>
            <a:noFill/>
          </a:ln>
        </p:spPr>
        <p:txBody>
          <a:bodyPr anchorCtr="0" anchor="t" bIns="45700" lIns="45700" spcFirstLastPara="1" rIns="45700"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1" lang="en-US" sz="1400">
                <a:solidFill>
                  <a:srgbClr val="000000"/>
                </a:solidFill>
              </a:rPr>
              <a:t>‹#›</a:t>
            </a:fld>
            <a:endParaRPr/>
          </a:p>
        </p:txBody>
      </p:sp>
      <p:sp>
        <p:nvSpPr>
          <p:cNvPr id="87" name="Google Shape;87;p70"/>
          <p:cNvSpPr txBox="1"/>
          <p:nvPr>
            <p:ph idx="4294967295" type="title"/>
          </p:nvPr>
        </p:nvSpPr>
        <p:spPr>
          <a:xfrm>
            <a:off x="-1" y="76200"/>
            <a:ext cx="9144002" cy="762000"/>
          </a:xfrm>
          <a:prstGeom prst="rect">
            <a:avLst/>
          </a:prstGeom>
          <a:no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SzPts val="4400"/>
              <a:buNone/>
            </a:pPr>
            <a:r>
              <a:rPr b="1" lang="en-US" sz="4400"/>
              <a:t>pH Респираторлық реттелуі</a:t>
            </a:r>
            <a:endParaRPr/>
          </a:p>
        </p:txBody>
      </p:sp>
      <p:sp>
        <p:nvSpPr>
          <p:cNvPr id="88" name="Google Shape;88;p70"/>
          <p:cNvSpPr txBox="1"/>
          <p:nvPr>
            <p:ph idx="4294967295" type="body"/>
          </p:nvPr>
        </p:nvSpPr>
        <p:spPr>
          <a:xfrm>
            <a:off x="304800" y="838200"/>
            <a:ext cx="8458200" cy="5140800"/>
          </a:xfrm>
          <a:prstGeom prst="rect">
            <a:avLst/>
          </a:prstGeom>
          <a:noFill/>
          <a:ln>
            <a:noFill/>
          </a:ln>
        </p:spPr>
        <p:txBody>
          <a:bodyPr anchorCtr="0" anchor="t" bIns="45700" lIns="45700" spcFirstLastPara="1" rIns="45700" wrap="square" tIns="45700">
            <a:normAutofit/>
          </a:bodyPr>
          <a:lstStyle/>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тыныс алу жүйесінің күшті буферлік қабілетінің негізі</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дене сұйықтықтарына СО2 қосылуы  H + концентрациясын арттырады және рН төмендетеді</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CO2-ны алып тастау керісінше әсер етеді</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ол химиялық буферлерге қарағанда, қышқылды 2-3 есе көп бейтараптайды</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СО2 үнемі аэробты метаболизм нәтижесінде пайда болады</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өкпеден эквивалентті жылдамдықпен шығарылады</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CO2 + H2O → H2CO3 → HCO3- + H+</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Н + шығару арқылы РН төмендетеді</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CO2 (expired) + H2O ← H2CO3 ← HCO3- + H+</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Н +байланыстыру арқылы РН жоғарылатады</a:t>
            </a:r>
            <a:endParaRPr sz="1900">
              <a:solidFill>
                <a:srgbClr val="000000"/>
              </a:solidFill>
            </a:endParaRPr>
          </a:p>
          <a:p>
            <a:pPr indent="-311150" lvl="0" marL="342900" rtl="0" algn="l">
              <a:lnSpc>
                <a:spcPct val="90000"/>
              </a:lnSpc>
              <a:spcBef>
                <a:spcPts val="500"/>
              </a:spcBef>
              <a:spcAft>
                <a:spcPts val="0"/>
              </a:spcAft>
              <a:buClr>
                <a:srgbClr val="000000"/>
              </a:buClr>
              <a:buSzPts val="1900"/>
              <a:buChar char="•"/>
            </a:pPr>
            <a:r>
              <a:rPr lang="en-US" sz="1900">
                <a:solidFill>
                  <a:srgbClr val="000000"/>
                </a:solidFill>
              </a:rPr>
              <a:t>СО2 деңгейінің жоғарылауы және рН төмендеуі өкпенің желдетілуін ынталандырады, ал РН жоғарылауы өкпенің желдетілуіне кедергі келтіреді</a:t>
            </a:r>
            <a:endParaRPr sz="1900">
              <a:solidFill>
                <a:srgbClr val="000000"/>
              </a:solidFill>
            </a:endParaRPr>
          </a:p>
          <a:p>
            <a:pPr indent="0" lvl="0" marL="457200" rtl="0" algn="l">
              <a:lnSpc>
                <a:spcPct val="90000"/>
              </a:lnSpc>
              <a:spcBef>
                <a:spcPts val="500"/>
              </a:spcBef>
              <a:spcAft>
                <a:spcPts val="0"/>
              </a:spcAft>
              <a:buNone/>
            </a:pPr>
            <a:r>
              <a:t/>
            </a:r>
            <a:endParaRPr sz="19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